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67"/>
  </p:notesMasterIdLst>
  <p:sldIdLst>
    <p:sldId id="256" r:id="rId2"/>
    <p:sldId id="356" r:id="rId3"/>
    <p:sldId id="357" r:id="rId4"/>
    <p:sldId id="358" r:id="rId5"/>
    <p:sldId id="359" r:id="rId6"/>
    <p:sldId id="364" r:id="rId7"/>
    <p:sldId id="329" r:id="rId8"/>
    <p:sldId id="330" r:id="rId9"/>
    <p:sldId id="360" r:id="rId10"/>
    <p:sldId id="361" r:id="rId11"/>
    <p:sldId id="362" r:id="rId12"/>
    <p:sldId id="363" r:id="rId13"/>
    <p:sldId id="334" r:id="rId14"/>
    <p:sldId id="365" r:id="rId15"/>
    <p:sldId id="335" r:id="rId16"/>
    <p:sldId id="336" r:id="rId17"/>
    <p:sldId id="337" r:id="rId18"/>
    <p:sldId id="338" r:id="rId19"/>
    <p:sldId id="339" r:id="rId20"/>
    <p:sldId id="344" r:id="rId21"/>
    <p:sldId id="342" r:id="rId22"/>
    <p:sldId id="341" r:id="rId23"/>
    <p:sldId id="345" r:id="rId24"/>
    <p:sldId id="351" r:id="rId25"/>
    <p:sldId id="343" r:id="rId26"/>
    <p:sldId id="348" r:id="rId27"/>
    <p:sldId id="346" r:id="rId28"/>
    <p:sldId id="347" r:id="rId29"/>
    <p:sldId id="349" r:id="rId30"/>
    <p:sldId id="350" r:id="rId31"/>
    <p:sldId id="352" r:id="rId32"/>
    <p:sldId id="394" r:id="rId33"/>
    <p:sldId id="395" r:id="rId34"/>
    <p:sldId id="353" r:id="rId35"/>
    <p:sldId id="354" r:id="rId36"/>
    <p:sldId id="366" r:id="rId37"/>
    <p:sldId id="387" r:id="rId38"/>
    <p:sldId id="355" r:id="rId39"/>
    <p:sldId id="388" r:id="rId40"/>
    <p:sldId id="389" r:id="rId41"/>
    <p:sldId id="390" r:id="rId42"/>
    <p:sldId id="392" r:id="rId43"/>
    <p:sldId id="397" r:id="rId44"/>
    <p:sldId id="393" r:id="rId45"/>
    <p:sldId id="367" r:id="rId46"/>
    <p:sldId id="368" r:id="rId47"/>
    <p:sldId id="369" r:id="rId48"/>
    <p:sldId id="370" r:id="rId49"/>
    <p:sldId id="371" r:id="rId50"/>
    <p:sldId id="372" r:id="rId51"/>
    <p:sldId id="382" r:id="rId52"/>
    <p:sldId id="373" r:id="rId53"/>
    <p:sldId id="374" r:id="rId54"/>
    <p:sldId id="375" r:id="rId55"/>
    <p:sldId id="376" r:id="rId56"/>
    <p:sldId id="377" r:id="rId57"/>
    <p:sldId id="383" r:id="rId58"/>
    <p:sldId id="384" r:id="rId59"/>
    <p:sldId id="385" r:id="rId60"/>
    <p:sldId id="378" r:id="rId61"/>
    <p:sldId id="379" r:id="rId62"/>
    <p:sldId id="380" r:id="rId63"/>
    <p:sldId id="381" r:id="rId64"/>
    <p:sldId id="386" r:id="rId65"/>
    <p:sldId id="30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C4B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0208" autoAdjust="0"/>
  </p:normalViewPr>
  <p:slideViewPr>
    <p:cSldViewPr snapToGrid="0" snapToObjects="1">
      <p:cViewPr>
        <p:scale>
          <a:sx n="66" d="100"/>
          <a:sy n="66" d="100"/>
        </p:scale>
        <p:origin x="91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73AEE9-FA63-4ADE-91BD-C110ACB2B952}"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CD1FAE8F-3183-4274-9FFA-FCB63F813965}">
      <dgm:prSet phldrT="[Text]"/>
      <dgm:spPr/>
      <dgm:t>
        <a:bodyPr/>
        <a:lstStyle/>
        <a:p>
          <a:r>
            <a:rPr lang="en-US" dirty="0"/>
            <a:t>WEP</a:t>
          </a:r>
        </a:p>
      </dgm:t>
    </dgm:pt>
    <dgm:pt modelId="{15189E86-9230-40F0-AE85-B50DF5F8BBDC}" type="parTrans" cxnId="{DFCF8C51-1E75-4BF4-96F6-2CAEFB6AE149}">
      <dgm:prSet/>
      <dgm:spPr/>
      <dgm:t>
        <a:bodyPr/>
        <a:lstStyle/>
        <a:p>
          <a:endParaRPr lang="en-US"/>
        </a:p>
      </dgm:t>
    </dgm:pt>
    <dgm:pt modelId="{2EB5B545-47A5-4022-AC5A-D4C499F952CB}" type="sibTrans" cxnId="{DFCF8C51-1E75-4BF4-96F6-2CAEFB6AE149}">
      <dgm:prSet/>
      <dgm:spPr/>
      <dgm:t>
        <a:bodyPr/>
        <a:lstStyle/>
        <a:p>
          <a:endParaRPr lang="en-US"/>
        </a:p>
      </dgm:t>
    </dgm:pt>
    <dgm:pt modelId="{15C368BE-42E4-4127-AD12-10E144E59928}">
      <dgm:prSet phldrT="[Text]"/>
      <dgm:spPr/>
      <dgm:t>
        <a:bodyPr/>
        <a:lstStyle/>
        <a:p>
          <a:r>
            <a:rPr lang="en-US" dirty="0"/>
            <a:t>WAP</a:t>
          </a:r>
        </a:p>
      </dgm:t>
    </dgm:pt>
    <dgm:pt modelId="{B0434274-4242-4747-8286-6CB923C0F5BC}" type="parTrans" cxnId="{584F5439-E120-4C95-81BF-EC74459E8A33}">
      <dgm:prSet/>
      <dgm:spPr/>
      <dgm:t>
        <a:bodyPr/>
        <a:lstStyle/>
        <a:p>
          <a:endParaRPr lang="en-US"/>
        </a:p>
      </dgm:t>
    </dgm:pt>
    <dgm:pt modelId="{61213566-BCFC-47FC-84DD-5613426AF48E}" type="sibTrans" cxnId="{584F5439-E120-4C95-81BF-EC74459E8A33}">
      <dgm:prSet/>
      <dgm:spPr/>
      <dgm:t>
        <a:bodyPr/>
        <a:lstStyle/>
        <a:p>
          <a:endParaRPr lang="en-US"/>
        </a:p>
      </dgm:t>
    </dgm:pt>
    <dgm:pt modelId="{C210190B-88F8-47ED-871F-C84379FC1674}">
      <dgm:prSet phldrT="[Text]"/>
      <dgm:spPr/>
      <dgm:t>
        <a:bodyPr/>
        <a:lstStyle/>
        <a:p>
          <a:r>
            <a:rPr lang="en-US" dirty="0"/>
            <a:t>WAP2</a:t>
          </a:r>
        </a:p>
      </dgm:t>
    </dgm:pt>
    <dgm:pt modelId="{552808EF-95D4-402F-A817-63E921A4FF74}" type="parTrans" cxnId="{6340235D-B35B-407D-8001-015F99C05737}">
      <dgm:prSet/>
      <dgm:spPr/>
      <dgm:t>
        <a:bodyPr/>
        <a:lstStyle/>
        <a:p>
          <a:endParaRPr lang="en-US"/>
        </a:p>
      </dgm:t>
    </dgm:pt>
    <dgm:pt modelId="{C2D14B6A-FDC5-4132-AC5A-A98BD7562FFC}" type="sibTrans" cxnId="{6340235D-B35B-407D-8001-015F99C05737}">
      <dgm:prSet/>
      <dgm:spPr/>
      <dgm:t>
        <a:bodyPr/>
        <a:lstStyle/>
        <a:p>
          <a:endParaRPr lang="en-US"/>
        </a:p>
      </dgm:t>
    </dgm:pt>
    <dgm:pt modelId="{3D61AE13-2B27-434C-B5C1-CE1DDA6DDA57}" type="pres">
      <dgm:prSet presAssocID="{B873AEE9-FA63-4ADE-91BD-C110ACB2B952}" presName="Name0" presStyleCnt="0">
        <dgm:presLayoutVars>
          <dgm:chMax val="7"/>
          <dgm:chPref val="5"/>
        </dgm:presLayoutVars>
      </dgm:prSet>
      <dgm:spPr/>
    </dgm:pt>
    <dgm:pt modelId="{C66A7825-3D09-4819-829D-1692B9E6193E}" type="pres">
      <dgm:prSet presAssocID="{B873AEE9-FA63-4ADE-91BD-C110ACB2B952}" presName="arrowNode" presStyleLbl="node1" presStyleIdx="0" presStyleCnt="1"/>
      <dgm:spPr/>
    </dgm:pt>
    <dgm:pt modelId="{EE270BC5-225A-405F-B7DB-971CC8483424}" type="pres">
      <dgm:prSet presAssocID="{CD1FAE8F-3183-4274-9FFA-FCB63F813965}" presName="txNode1" presStyleLbl="revTx" presStyleIdx="0" presStyleCnt="3">
        <dgm:presLayoutVars>
          <dgm:bulletEnabled val="1"/>
        </dgm:presLayoutVars>
      </dgm:prSet>
      <dgm:spPr/>
    </dgm:pt>
    <dgm:pt modelId="{C0D14E3B-C25E-4E6C-8945-B580EAC65D1E}" type="pres">
      <dgm:prSet presAssocID="{15C368BE-42E4-4127-AD12-10E144E59928}" presName="txNode2" presStyleLbl="revTx" presStyleIdx="1" presStyleCnt="3">
        <dgm:presLayoutVars>
          <dgm:bulletEnabled val="1"/>
        </dgm:presLayoutVars>
      </dgm:prSet>
      <dgm:spPr/>
    </dgm:pt>
    <dgm:pt modelId="{1D143F7A-572E-4D94-AAF2-824B7CECD5F8}" type="pres">
      <dgm:prSet presAssocID="{61213566-BCFC-47FC-84DD-5613426AF48E}" presName="dotNode2" presStyleCnt="0"/>
      <dgm:spPr/>
    </dgm:pt>
    <dgm:pt modelId="{D5D2005F-D52C-4FA0-A6A7-517C90091D0D}" type="pres">
      <dgm:prSet presAssocID="{61213566-BCFC-47FC-84DD-5613426AF48E}" presName="dotRepeatNode" presStyleLbl="fgShp" presStyleIdx="0" presStyleCnt="1"/>
      <dgm:spPr/>
    </dgm:pt>
    <dgm:pt modelId="{05F593FD-ABE0-4B42-8C85-B4F002C3B9CF}" type="pres">
      <dgm:prSet presAssocID="{C210190B-88F8-47ED-871F-C84379FC1674}" presName="txNode3" presStyleLbl="revTx" presStyleIdx="2" presStyleCnt="3">
        <dgm:presLayoutVars>
          <dgm:bulletEnabled val="1"/>
        </dgm:presLayoutVars>
      </dgm:prSet>
      <dgm:spPr/>
    </dgm:pt>
  </dgm:ptLst>
  <dgm:cxnLst>
    <dgm:cxn modelId="{76E3F851-A79F-4200-BA13-3744A8FF8C6B}" type="presOf" srcId="{15C368BE-42E4-4127-AD12-10E144E59928}" destId="{C0D14E3B-C25E-4E6C-8945-B580EAC65D1E}" srcOrd="0" destOrd="0" presId="urn:microsoft.com/office/officeart/2009/3/layout/DescendingProcess"/>
    <dgm:cxn modelId="{FC4A0D8A-DE49-41EA-A0C8-10B16806FA14}" type="presOf" srcId="{CD1FAE8F-3183-4274-9FFA-FCB63F813965}" destId="{EE270BC5-225A-405F-B7DB-971CC8483424}" srcOrd="0" destOrd="0" presId="urn:microsoft.com/office/officeart/2009/3/layout/DescendingProcess"/>
    <dgm:cxn modelId="{41E0BB85-B3B1-4C69-9E56-0D189388BB87}" type="presOf" srcId="{B873AEE9-FA63-4ADE-91BD-C110ACB2B952}" destId="{3D61AE13-2B27-434C-B5C1-CE1DDA6DDA57}" srcOrd="0" destOrd="0" presId="urn:microsoft.com/office/officeart/2009/3/layout/DescendingProcess"/>
    <dgm:cxn modelId="{584F5439-E120-4C95-81BF-EC74459E8A33}" srcId="{B873AEE9-FA63-4ADE-91BD-C110ACB2B952}" destId="{15C368BE-42E4-4127-AD12-10E144E59928}" srcOrd="1" destOrd="0" parTransId="{B0434274-4242-4747-8286-6CB923C0F5BC}" sibTransId="{61213566-BCFC-47FC-84DD-5613426AF48E}"/>
    <dgm:cxn modelId="{17EA9BA5-2981-4847-B82D-F39839453B13}" type="presOf" srcId="{C210190B-88F8-47ED-871F-C84379FC1674}" destId="{05F593FD-ABE0-4B42-8C85-B4F002C3B9CF}" srcOrd="0" destOrd="0" presId="urn:microsoft.com/office/officeart/2009/3/layout/DescendingProcess"/>
    <dgm:cxn modelId="{6340235D-B35B-407D-8001-015F99C05737}" srcId="{B873AEE9-FA63-4ADE-91BD-C110ACB2B952}" destId="{C210190B-88F8-47ED-871F-C84379FC1674}" srcOrd="2" destOrd="0" parTransId="{552808EF-95D4-402F-A817-63E921A4FF74}" sibTransId="{C2D14B6A-FDC5-4132-AC5A-A98BD7562FFC}"/>
    <dgm:cxn modelId="{962E3829-61D0-4234-AF54-62A37ED7B607}" type="presOf" srcId="{61213566-BCFC-47FC-84DD-5613426AF48E}" destId="{D5D2005F-D52C-4FA0-A6A7-517C90091D0D}" srcOrd="0" destOrd="0" presId="urn:microsoft.com/office/officeart/2009/3/layout/DescendingProcess"/>
    <dgm:cxn modelId="{DFCF8C51-1E75-4BF4-96F6-2CAEFB6AE149}" srcId="{B873AEE9-FA63-4ADE-91BD-C110ACB2B952}" destId="{CD1FAE8F-3183-4274-9FFA-FCB63F813965}" srcOrd="0" destOrd="0" parTransId="{15189E86-9230-40F0-AE85-B50DF5F8BBDC}" sibTransId="{2EB5B545-47A5-4022-AC5A-D4C499F952CB}"/>
    <dgm:cxn modelId="{2EDF865C-28BF-427A-9F74-1D919C48CE93}" type="presParOf" srcId="{3D61AE13-2B27-434C-B5C1-CE1DDA6DDA57}" destId="{C66A7825-3D09-4819-829D-1692B9E6193E}" srcOrd="0" destOrd="0" presId="urn:microsoft.com/office/officeart/2009/3/layout/DescendingProcess"/>
    <dgm:cxn modelId="{250DD738-B186-4333-8AA5-4035746710A7}" type="presParOf" srcId="{3D61AE13-2B27-434C-B5C1-CE1DDA6DDA57}" destId="{EE270BC5-225A-405F-B7DB-971CC8483424}" srcOrd="1" destOrd="0" presId="urn:microsoft.com/office/officeart/2009/3/layout/DescendingProcess"/>
    <dgm:cxn modelId="{1B1F1A5B-2DF9-4CA7-A2DD-BF82F8CA4F62}" type="presParOf" srcId="{3D61AE13-2B27-434C-B5C1-CE1DDA6DDA57}" destId="{C0D14E3B-C25E-4E6C-8945-B580EAC65D1E}" srcOrd="2" destOrd="0" presId="urn:microsoft.com/office/officeart/2009/3/layout/DescendingProcess"/>
    <dgm:cxn modelId="{46792155-3121-4BFA-8EA9-6FA13E3831BB}" type="presParOf" srcId="{3D61AE13-2B27-434C-B5C1-CE1DDA6DDA57}" destId="{1D143F7A-572E-4D94-AAF2-824B7CECD5F8}" srcOrd="3" destOrd="0" presId="urn:microsoft.com/office/officeart/2009/3/layout/DescendingProcess"/>
    <dgm:cxn modelId="{2BACC69A-6555-4432-B9F2-881F0C7C8BC9}" type="presParOf" srcId="{1D143F7A-572E-4D94-AAF2-824B7CECD5F8}" destId="{D5D2005F-D52C-4FA0-A6A7-517C90091D0D}" srcOrd="0" destOrd="0" presId="urn:microsoft.com/office/officeart/2009/3/layout/DescendingProcess"/>
    <dgm:cxn modelId="{30965B6C-7293-4F58-9CEC-8BFE62EC5AF1}" type="presParOf" srcId="{3D61AE13-2B27-434C-B5C1-CE1DDA6DDA57}" destId="{05F593FD-ABE0-4B42-8C85-B4F002C3B9CF}" srcOrd="4"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A7825-3D09-4819-829D-1692B9E6193E}">
      <dsp:nvSpPr>
        <dsp:cNvPr id="0" name=""/>
        <dsp:cNvSpPr/>
      </dsp:nvSpPr>
      <dsp:spPr>
        <a:xfrm rot="4396374">
          <a:off x="595969" y="1030243"/>
          <a:ext cx="4469358" cy="3116820"/>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2005F-D52C-4FA0-A6A7-517C90091D0D}">
      <dsp:nvSpPr>
        <dsp:cNvPr id="0" name=""/>
        <dsp:cNvSpPr/>
      </dsp:nvSpPr>
      <dsp:spPr>
        <a:xfrm>
          <a:off x="2963291" y="2010348"/>
          <a:ext cx="112865" cy="112865"/>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270BC5-225A-405F-B7DB-971CC8483424}">
      <dsp:nvSpPr>
        <dsp:cNvPr id="0" name=""/>
        <dsp:cNvSpPr/>
      </dsp:nvSpPr>
      <dsp:spPr>
        <a:xfrm>
          <a:off x="296357" y="0"/>
          <a:ext cx="2107163" cy="82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b" anchorCtr="0">
          <a:noAutofit/>
        </a:bodyPr>
        <a:lstStyle/>
        <a:p>
          <a:pPr marL="0" lvl="0" indent="0" algn="ctr" defTabSz="2222500">
            <a:lnSpc>
              <a:spcPct val="90000"/>
            </a:lnSpc>
            <a:spcBef>
              <a:spcPct val="0"/>
            </a:spcBef>
            <a:spcAft>
              <a:spcPct val="35000"/>
            </a:spcAft>
            <a:buNone/>
          </a:pPr>
          <a:r>
            <a:rPr lang="en-US" sz="5000" kern="1200" dirty="0"/>
            <a:t>WEP</a:t>
          </a:r>
        </a:p>
      </dsp:txBody>
      <dsp:txXfrm>
        <a:off x="296357" y="0"/>
        <a:ext cx="2107163" cy="828369"/>
      </dsp:txXfrm>
    </dsp:sp>
    <dsp:sp modelId="{C0D14E3B-C25E-4E6C-8945-B580EAC65D1E}">
      <dsp:nvSpPr>
        <dsp:cNvPr id="0" name=""/>
        <dsp:cNvSpPr/>
      </dsp:nvSpPr>
      <dsp:spPr>
        <a:xfrm>
          <a:off x="3485578" y="1652596"/>
          <a:ext cx="2505816" cy="82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l" defTabSz="2222500">
            <a:lnSpc>
              <a:spcPct val="90000"/>
            </a:lnSpc>
            <a:spcBef>
              <a:spcPct val="0"/>
            </a:spcBef>
            <a:spcAft>
              <a:spcPct val="35000"/>
            </a:spcAft>
            <a:buNone/>
          </a:pPr>
          <a:r>
            <a:rPr lang="en-US" sz="5000" kern="1200" dirty="0"/>
            <a:t>WAP</a:t>
          </a:r>
        </a:p>
      </dsp:txBody>
      <dsp:txXfrm>
        <a:off x="3485578" y="1652596"/>
        <a:ext cx="2505816" cy="828369"/>
      </dsp:txXfrm>
    </dsp:sp>
    <dsp:sp modelId="{05F593FD-ABE0-4B42-8C85-B4F002C3B9CF}">
      <dsp:nvSpPr>
        <dsp:cNvPr id="0" name=""/>
        <dsp:cNvSpPr/>
      </dsp:nvSpPr>
      <dsp:spPr>
        <a:xfrm>
          <a:off x="3143876" y="4348937"/>
          <a:ext cx="2847518" cy="82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t" anchorCtr="0">
          <a:noAutofit/>
        </a:bodyPr>
        <a:lstStyle/>
        <a:p>
          <a:pPr marL="0" lvl="0" indent="0" algn="ctr" defTabSz="2222500">
            <a:lnSpc>
              <a:spcPct val="90000"/>
            </a:lnSpc>
            <a:spcBef>
              <a:spcPct val="0"/>
            </a:spcBef>
            <a:spcAft>
              <a:spcPct val="35000"/>
            </a:spcAft>
            <a:buNone/>
          </a:pPr>
          <a:r>
            <a:rPr lang="en-US" sz="5000" kern="1200" dirty="0"/>
            <a:t>WAP2</a:t>
          </a:r>
        </a:p>
      </dsp:txBody>
      <dsp:txXfrm>
        <a:off x="3143876" y="4348937"/>
        <a:ext cx="2847518" cy="828369"/>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0C754-3004-E344-AFC8-AB0756B771CD}" type="datetimeFigureOut">
              <a:rPr lang="en-US" smtClean="0"/>
              <a:t>4/15/2016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D40B2-B05B-F84A-AF1B-1A6CDB4DD80F}" type="slidenum">
              <a:rPr lang="en-US" smtClean="0"/>
              <a:t>‹#›</a:t>
            </a:fld>
            <a:endParaRPr lang="en-US"/>
          </a:p>
        </p:txBody>
      </p:sp>
    </p:spTree>
    <p:extLst>
      <p:ext uri="{BB962C8B-B14F-4D97-AF65-F5344CB8AC3E}">
        <p14:creationId xmlns:p14="http://schemas.microsoft.com/office/powerpoint/2010/main" val="208548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Khóa</a:t>
            </a:r>
            <a:r>
              <a:rPr lang="en-US" baseline="0"/>
              <a:t> đối xứng (symmetrical key): khóa được cả người gửi và người nhận cùng sử dụng để mã hóa hay giải mã. </a:t>
            </a:r>
          </a:p>
          <a:p>
            <a:r>
              <a:rPr lang="en-US" baseline="0"/>
              <a:t>Lĩnh vực nghiên cứu này là một trong những hướng chính của mật mã hiện đại.</a:t>
            </a:r>
          </a:p>
          <a:p>
            <a:r>
              <a:rPr lang="en-US" baseline="0"/>
              <a:t>Chỉ nghiên cứu Stream cipher, còn block cipher ko đề cập đến.</a:t>
            </a:r>
          </a:p>
          <a:p>
            <a:endParaRPr lang="en-US" baseline="0"/>
          </a:p>
          <a:p>
            <a:r>
              <a:rPr lang="en-US" baseline="0"/>
              <a:t>Bảng số chung của Alice và Bob được phân phối qua một kênh bảo mật, giả sử như ngày 12 tháng 5 thì lật trang 12...</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15</a:t>
            </a:fld>
            <a:endParaRPr lang="en-US"/>
          </a:p>
        </p:txBody>
      </p:sp>
    </p:spTree>
    <p:extLst>
      <p:ext uri="{BB962C8B-B14F-4D97-AF65-F5344CB8AC3E}">
        <p14:creationId xmlns:p14="http://schemas.microsoft.com/office/powerpoint/2010/main" val="1464153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a:t>
            </a:r>
            <a:r>
              <a:rPr lang="en-US" baseline="0"/>
              <a:t> stack X,Y,Z lần lượt có 19 bit, 22 bit và 23 bit. Một password 64bit được nạp vào, cắt làm 3 khúc: 19 bit đầu nằm ở stack X, 22 bit sau nằm ở stack Y và 23 bit cuối nằm ở stack Z.</a:t>
            </a:r>
            <a:endParaRPr lang="en-US"/>
          </a:p>
          <a:p>
            <a:r>
              <a:rPr lang="en-US"/>
              <a:t>Các</a:t>
            </a:r>
            <a:r>
              <a:rPr lang="en-US" baseline="0"/>
              <a:t> bít x8, y10 và z10 được lấy majority. Những stack có bit màu đỏ trùng với giá trị majority sẽ “nhảy 1 bước”.</a:t>
            </a:r>
          </a:p>
          <a:p>
            <a:r>
              <a:rPr lang="en-US" baseline="0"/>
              <a:t>Nhảy 1 bước là XOR các bit trên đồ thi, dời tất cả các bit của stack sang phải 1 ô -&gt; lòi ra 1 ô trống ở đầu và nạp cái bit vừa XOR xong vào ô đó. Cuối cùng XOR các bit ở cuối mỗi stack thì ra đc một bit trong bảng số ngẫu nhiên.</a:t>
            </a:r>
          </a:p>
          <a:p>
            <a:r>
              <a:rPr lang="en-US" baseline="0"/>
              <a:t>Quá trình lặp lại!</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27</a:t>
            </a:fld>
            <a:endParaRPr lang="en-US"/>
          </a:p>
        </p:txBody>
      </p:sp>
    </p:spTree>
    <p:extLst>
      <p:ext uri="{BB962C8B-B14F-4D97-AF65-F5344CB8AC3E}">
        <p14:creationId xmlns:p14="http://schemas.microsoft.com/office/powerpoint/2010/main" val="230759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byte</a:t>
            </a:r>
            <a:r>
              <a:rPr lang="en-US" baseline="0"/>
              <a:t> có 8bit, 2^8 = 256 giá trị, Nghĩa là 1 phần tử trong bảng có thể nhận giá trị từ 0 cho tới 255.</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31</a:t>
            </a:fld>
            <a:endParaRPr lang="en-US"/>
          </a:p>
        </p:txBody>
      </p:sp>
    </p:spTree>
    <p:extLst>
      <p:ext uri="{BB962C8B-B14F-4D97-AF65-F5344CB8AC3E}">
        <p14:creationId xmlns:p14="http://schemas.microsoft.com/office/powerpoint/2010/main" val="79519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a:t>
            </a:r>
            <a:r>
              <a:rPr lang="en-US" baseline="0"/>
              <a:t> ngẫu nhiên: đảm bảo tính ngẫu nhiên như trải nó ra 1 mặt phẳng thì pp đều, nhưng những số nào xuất hiện? Xuất hiện ở lần thứ mấy? là do khóa (key mà người dùng trao đổi với nhau) quyết định.</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34</a:t>
            </a:fld>
            <a:endParaRPr lang="en-US"/>
          </a:p>
        </p:txBody>
      </p:sp>
    </p:spTree>
    <p:extLst>
      <p:ext uri="{BB962C8B-B14F-4D97-AF65-F5344CB8AC3E}">
        <p14:creationId xmlns:p14="http://schemas.microsoft.com/office/powerpoint/2010/main" val="2986794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bảo</a:t>
            </a:r>
            <a:r>
              <a:rPr lang="en-US" baseline="0"/>
              <a:t> mật hiện đại ngày nay, người ta chuyển sang sử dụng block cipher an toàn hơn. Các thuật toán mã hóa tiêu chuẩn phổ biến hiện tại như AES cũng thuộc họ này. AES được ứng dụng trong WPA2 và rất khó mở.</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38</a:t>
            </a:fld>
            <a:endParaRPr lang="en-US"/>
          </a:p>
        </p:txBody>
      </p:sp>
    </p:spTree>
    <p:extLst>
      <p:ext uri="{BB962C8B-B14F-4D97-AF65-F5344CB8AC3E}">
        <p14:creationId xmlns:p14="http://schemas.microsoft.com/office/powerpoint/2010/main" val="1739180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42</a:t>
            </a:fld>
            <a:endParaRPr lang="en-US"/>
          </a:p>
        </p:txBody>
      </p:sp>
    </p:spTree>
    <p:extLst>
      <p:ext uri="{BB962C8B-B14F-4D97-AF65-F5344CB8AC3E}">
        <p14:creationId xmlns:p14="http://schemas.microsoft.com/office/powerpoint/2010/main" val="1262746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Shift</a:t>
            </a:r>
            <a:r>
              <a:rPr lang="en-US" baseline="0"/>
              <a:t> R left: tìm kiếm phần tử tiếp theo của số bị chia, XOR là thực hiện phép trừ giữa 2 số dư trong 2 phép chia liên tiếp. Quá trình này được thực hiện cho đến khi bậc của số dư nhỏ hơn bậc của số chia.</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43</a:t>
            </a:fld>
            <a:endParaRPr lang="en-US"/>
          </a:p>
        </p:txBody>
      </p:sp>
    </p:spTree>
    <p:extLst>
      <p:ext uri="{BB962C8B-B14F-4D97-AF65-F5344CB8AC3E}">
        <p14:creationId xmlns:p14="http://schemas.microsoft.com/office/powerpoint/2010/main" val="105343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44</a:t>
            </a:fld>
            <a:endParaRPr lang="en-US"/>
          </a:p>
        </p:txBody>
      </p:sp>
    </p:spTree>
    <p:extLst>
      <p:ext uri="{BB962C8B-B14F-4D97-AF65-F5344CB8AC3E}">
        <p14:creationId xmlns:p14="http://schemas.microsoft.com/office/powerpoint/2010/main" val="392416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16</a:t>
            </a:fld>
            <a:endParaRPr lang="en-US"/>
          </a:p>
        </p:txBody>
      </p:sp>
    </p:spTree>
    <p:extLst>
      <p:ext uri="{BB962C8B-B14F-4D97-AF65-F5344CB8AC3E}">
        <p14:creationId xmlns:p14="http://schemas.microsoft.com/office/powerpoint/2010/main" val="336259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17</a:t>
            </a:fld>
            <a:endParaRPr lang="en-US"/>
          </a:p>
        </p:txBody>
      </p:sp>
    </p:spTree>
    <p:extLst>
      <p:ext uri="{BB962C8B-B14F-4D97-AF65-F5344CB8AC3E}">
        <p14:creationId xmlns:p14="http://schemas.microsoft.com/office/powerpoint/2010/main" val="101817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Vấn</a:t>
            </a:r>
            <a:r>
              <a:rPr lang="en-US" baseline="0"/>
              <a:t> đề là cả Alice và Bob đều cần chung một bản mã (bản photocopy).</a:t>
            </a:r>
          </a:p>
          <a:p>
            <a:r>
              <a:rPr lang="en-US" baseline="0"/>
              <a:t>Ta thấy: Bao nhiêu ký tự cần bấy nhiêu chữ cái trong bảng mã, và để an toàn thì không được sử dụng lại.</a:t>
            </a:r>
          </a:p>
          <a:p>
            <a:r>
              <a:rPr lang="en-US" baseline="0"/>
              <a:t>Việc truyền bảng mã thông qua 1 kênh bảo mật như đưa trực tiếp (đặc vụ gặp nhau xẹt qua mà đưa tận cuốn từ điển) thì lộ hết -&gt; thiếu thực tế.</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18</a:t>
            </a:fld>
            <a:endParaRPr lang="en-US"/>
          </a:p>
        </p:txBody>
      </p:sp>
    </p:spTree>
    <p:extLst>
      <p:ext uri="{BB962C8B-B14F-4D97-AF65-F5344CB8AC3E}">
        <p14:creationId xmlns:p14="http://schemas.microsoft.com/office/powerpoint/2010/main" val="893423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19</a:t>
            </a:fld>
            <a:endParaRPr lang="en-US"/>
          </a:p>
        </p:txBody>
      </p:sp>
    </p:spTree>
    <p:extLst>
      <p:ext uri="{BB962C8B-B14F-4D97-AF65-F5344CB8AC3E}">
        <p14:creationId xmlns:p14="http://schemas.microsoft.com/office/powerpoint/2010/main" val="2240009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Additive cipher của</a:t>
            </a:r>
            <a:r>
              <a:rPr lang="en-US" baseline="0"/>
              <a:t> cái ví dụ hồi nãy là gì?</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22</a:t>
            </a:fld>
            <a:endParaRPr lang="en-US"/>
          </a:p>
        </p:txBody>
      </p:sp>
    </p:spTree>
    <p:extLst>
      <p:ext uri="{BB962C8B-B14F-4D97-AF65-F5344CB8AC3E}">
        <p14:creationId xmlns:p14="http://schemas.microsoft.com/office/powerpoint/2010/main" val="753642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ý</a:t>
            </a:r>
            <a:r>
              <a:rPr lang="en-US" baseline="0"/>
              <a:t> tưởng chính: </a:t>
            </a:r>
            <a:r>
              <a:rPr lang="en-US"/>
              <a:t>Từ</a:t>
            </a:r>
            <a:r>
              <a:rPr lang="en-US" baseline="0"/>
              <a:t> nội dung cần mã hóa XOR với 1 cái khóa ngẫu nhiên ra thông điệp truyền đi. Thông điệp truyền đi XOR lại với chính cái khóa đó thì ra nội dung ban đầu.</a:t>
            </a:r>
            <a:endParaRPr lang="en-US"/>
          </a:p>
          <a:p>
            <a:r>
              <a:rPr lang="en-US"/>
              <a:t>Như</a:t>
            </a:r>
            <a:r>
              <a:rPr lang="en-US" baseline="0"/>
              <a:t> đã nói, ta không thể tạo ra một cái bảng khóa cồng kềnh và để trong mỗi thiết bị.  Việc thay đổi bảng khóa cũng hết sức khó khan.</a:t>
            </a:r>
          </a:p>
          <a:p>
            <a:r>
              <a:rPr lang="en-US" baseline="0"/>
              <a:t>Yêu cầu đặt ra là từ một số cụm từ đơn giản (như password), ta có thể tạo ra cái bảng khóa, sử dụng bao nhiêu tùy thích!</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23</a:t>
            </a:fld>
            <a:endParaRPr lang="en-US"/>
          </a:p>
        </p:txBody>
      </p:sp>
    </p:spTree>
    <p:extLst>
      <p:ext uri="{BB962C8B-B14F-4D97-AF65-F5344CB8AC3E}">
        <p14:creationId xmlns:p14="http://schemas.microsoft.com/office/powerpoint/2010/main" val="25160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A5/1 </a:t>
            </a:r>
            <a:r>
              <a:rPr lang="en-US" baseline="0"/>
              <a:t>mã hóa trực tiếp bằng phần cứng thông qua các mạch điện tử (như MOSFET), gọi là Shift Registers. Nếu code A5/1 lên các máy tính bây giờ thì nó chạy còn chậm hơn một số thuật giải tiên tiến.</a:t>
            </a:r>
            <a:endParaRPr lang="fr-CA" baseline="0"/>
          </a:p>
          <a:p>
            <a:r>
              <a:rPr lang="en-US" baseline="0"/>
              <a:t>Mặt khác, A5/1 có độ bảo mật không được cao, nhưng là cách duy nhất đáp ứng được 64kbps – bang thông của một cuộc điện thoại thông thường.</a:t>
            </a:r>
          </a:p>
        </p:txBody>
      </p:sp>
      <p:sp>
        <p:nvSpPr>
          <p:cNvPr id="4" name="Slide Number Placeholder 3"/>
          <p:cNvSpPr>
            <a:spLocks noGrp="1"/>
          </p:cNvSpPr>
          <p:nvPr>
            <p:ph type="sldNum" sz="quarter" idx="10"/>
          </p:nvPr>
        </p:nvSpPr>
        <p:spPr/>
        <p:txBody>
          <a:bodyPr/>
          <a:lstStyle/>
          <a:p>
            <a:fld id="{C4BD40B2-B05B-F84A-AF1B-1A6CDB4DD80F}" type="slidenum">
              <a:rPr lang="en-US" smtClean="0"/>
              <a:t>25</a:t>
            </a:fld>
            <a:endParaRPr lang="en-US"/>
          </a:p>
        </p:txBody>
      </p:sp>
    </p:spTree>
    <p:extLst>
      <p:ext uri="{BB962C8B-B14F-4D97-AF65-F5344CB8AC3E}">
        <p14:creationId xmlns:p14="http://schemas.microsoft.com/office/powerpoint/2010/main" val="3254501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Ko</a:t>
            </a:r>
            <a:r>
              <a:rPr lang="en-US" baseline="0"/>
              <a:t> trực tiếp liên quan tới IEEE 802.11 nhưng đây là ví dụ đơn giản mở đầu để hiểu về nguyên tắc chung của các kỹ thuật mã hóa stream cipher.</a:t>
            </a:r>
          </a:p>
          <a:p>
            <a:r>
              <a:rPr lang="en-US" baseline="0"/>
              <a:t>Maj là theo số đông, giống như trong một cuộc bỏ phiếu; 1 là tán thành, 2 là ko tán thành. Nếu số người tán thành nhiều hơn số ko tán thành thì kết quả của Maj (kq của cuộc bỏ phiếu) là tán thành và ngược lại.</a:t>
            </a:r>
            <a:endParaRPr lang="fr-CA"/>
          </a:p>
        </p:txBody>
      </p:sp>
      <p:sp>
        <p:nvSpPr>
          <p:cNvPr id="4" name="Slide Number Placeholder 3"/>
          <p:cNvSpPr>
            <a:spLocks noGrp="1"/>
          </p:cNvSpPr>
          <p:nvPr>
            <p:ph type="sldNum" sz="quarter" idx="10"/>
          </p:nvPr>
        </p:nvSpPr>
        <p:spPr/>
        <p:txBody>
          <a:bodyPr/>
          <a:lstStyle/>
          <a:p>
            <a:fld id="{C4BD40B2-B05B-F84A-AF1B-1A6CDB4DD80F}" type="slidenum">
              <a:rPr lang="en-US" smtClean="0"/>
              <a:t>26</a:t>
            </a:fld>
            <a:endParaRPr lang="en-US"/>
          </a:p>
        </p:txBody>
      </p:sp>
    </p:spTree>
    <p:extLst>
      <p:ext uri="{BB962C8B-B14F-4D97-AF65-F5344CB8AC3E}">
        <p14:creationId xmlns:p14="http://schemas.microsoft.com/office/powerpoint/2010/main" val="67364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3EFF02-C915-EF40-A6B2-10AA7CE27455}" type="datetimeFigureOut">
              <a:rPr lang="en-US" smtClean="0"/>
              <a:pPr/>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67805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EFF02-C915-EF40-A6B2-10AA7CE27455}" type="datetimeFigureOut">
              <a:rPr lang="en-US" smtClean="0"/>
              <a:pPr/>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1690696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EFF02-C915-EF40-A6B2-10AA7CE27455}" type="datetimeFigureOut">
              <a:rPr lang="en-US" smtClean="0"/>
              <a:pPr/>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3378946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38229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3371144" y="-2398036"/>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6121320" y="352146"/>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
        <p:nvSpPr>
          <p:cNvPr id="20" name="Picture Placeholder 19"/>
          <p:cNvSpPr>
            <a:spLocks noGrp="1"/>
          </p:cNvSpPr>
          <p:nvPr>
            <p:ph type="pic" sz="quarter" idx="12"/>
          </p:nvPr>
        </p:nvSpPr>
        <p:spPr>
          <a:xfrm>
            <a:off x="8871496" y="-2398035"/>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11621672" y="352145"/>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2" name="Picture Placeholder 21"/>
          <p:cNvSpPr>
            <a:spLocks noGrp="1"/>
          </p:cNvSpPr>
          <p:nvPr>
            <p:ph type="pic" sz="quarter" idx="14"/>
          </p:nvPr>
        </p:nvSpPr>
        <p:spPr>
          <a:xfrm>
            <a:off x="8871500" y="3102320"/>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Tree>
    <p:extLst>
      <p:ext uri="{BB962C8B-B14F-4D97-AF65-F5344CB8AC3E}">
        <p14:creationId xmlns:p14="http://schemas.microsoft.com/office/powerpoint/2010/main" val="250737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46667" y="214463"/>
            <a:ext cx="7946796" cy="6429081"/>
          </a:xfrm>
          <a:custGeom>
            <a:avLst/>
            <a:gdLst>
              <a:gd name="connsiteX0" fmla="*/ 0 w 7946796"/>
              <a:gd name="connsiteY0" fmla="*/ 0 h 6429081"/>
              <a:gd name="connsiteX1" fmla="*/ 7946796 w 7946796"/>
              <a:gd name="connsiteY1" fmla="*/ 0 h 6429081"/>
              <a:gd name="connsiteX2" fmla="*/ 7946796 w 7946796"/>
              <a:gd name="connsiteY2" fmla="*/ 6429081 h 6429081"/>
              <a:gd name="connsiteX3" fmla="*/ 0 w 7946796"/>
              <a:gd name="connsiteY3" fmla="*/ 6429081 h 6429081"/>
            </a:gdLst>
            <a:ahLst/>
            <a:cxnLst>
              <a:cxn ang="0">
                <a:pos x="connsiteX0" y="connsiteY0"/>
              </a:cxn>
              <a:cxn ang="0">
                <a:pos x="connsiteX1" y="connsiteY1"/>
              </a:cxn>
              <a:cxn ang="0">
                <a:pos x="connsiteX2" y="connsiteY2"/>
              </a:cxn>
              <a:cxn ang="0">
                <a:pos x="connsiteX3" y="connsiteY3"/>
              </a:cxn>
            </a:cxnLst>
            <a:rect l="l" t="t" r="r" b="b"/>
            <a:pathLst>
              <a:path w="7946796" h="6429081">
                <a:moveTo>
                  <a:pt x="0" y="0"/>
                </a:moveTo>
                <a:lnTo>
                  <a:pt x="7946796" y="0"/>
                </a:lnTo>
                <a:lnTo>
                  <a:pt x="7946796" y="6429081"/>
                </a:lnTo>
                <a:lnTo>
                  <a:pt x="0" y="6429081"/>
                </a:lnTo>
                <a:close/>
              </a:path>
            </a:pathLst>
          </a:custGeom>
        </p:spPr>
        <p:txBody>
          <a:bodyPr wrap="square">
            <a:noAutofit/>
          </a:bodyPr>
          <a:lstStyle/>
          <a:p>
            <a:endParaRPr lang="en-US"/>
          </a:p>
        </p:txBody>
      </p:sp>
    </p:spTree>
    <p:extLst>
      <p:ext uri="{BB962C8B-B14F-4D97-AF65-F5344CB8AC3E}">
        <p14:creationId xmlns:p14="http://schemas.microsoft.com/office/powerpoint/2010/main" val="2235516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874417"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7955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088693" y="-1"/>
            <a:ext cx="3788111" cy="1347600"/>
          </a:xfrm>
          <a:custGeom>
            <a:avLst/>
            <a:gdLst>
              <a:gd name="connsiteX0" fmla="*/ 0 w 3788111"/>
              <a:gd name="connsiteY0" fmla="*/ 0 h 1347600"/>
              <a:gd name="connsiteX1" fmla="*/ 3788111 w 3788111"/>
              <a:gd name="connsiteY1" fmla="*/ 0 h 1347600"/>
              <a:gd name="connsiteX2" fmla="*/ 3788111 w 3788111"/>
              <a:gd name="connsiteY2" fmla="*/ 1347600 h 1347600"/>
              <a:gd name="connsiteX3" fmla="*/ 0 w 3788111"/>
              <a:gd name="connsiteY3" fmla="*/ 1347600 h 1347600"/>
            </a:gdLst>
            <a:ahLst/>
            <a:cxnLst>
              <a:cxn ang="0">
                <a:pos x="connsiteX0" y="connsiteY0"/>
              </a:cxn>
              <a:cxn ang="0">
                <a:pos x="connsiteX1" y="connsiteY1"/>
              </a:cxn>
              <a:cxn ang="0">
                <a:pos x="connsiteX2" y="connsiteY2"/>
              </a:cxn>
              <a:cxn ang="0">
                <a:pos x="connsiteX3" y="connsiteY3"/>
              </a:cxn>
            </a:cxnLst>
            <a:rect l="l" t="t" r="r" b="b"/>
            <a:pathLst>
              <a:path w="3788111" h="1347600">
                <a:moveTo>
                  <a:pt x="0" y="0"/>
                </a:moveTo>
                <a:lnTo>
                  <a:pt x="3788111" y="0"/>
                </a:lnTo>
                <a:lnTo>
                  <a:pt x="3788111" y="1347600"/>
                </a:lnTo>
                <a:lnTo>
                  <a:pt x="0" y="134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1088693" y="5873341"/>
            <a:ext cx="3788111" cy="984665"/>
          </a:xfrm>
          <a:custGeom>
            <a:avLst/>
            <a:gdLst>
              <a:gd name="connsiteX0" fmla="*/ 0 w 3788111"/>
              <a:gd name="connsiteY0" fmla="*/ 0 h 984665"/>
              <a:gd name="connsiteX1" fmla="*/ 3788111 w 3788111"/>
              <a:gd name="connsiteY1" fmla="*/ 0 h 984665"/>
              <a:gd name="connsiteX2" fmla="*/ 3788111 w 3788111"/>
              <a:gd name="connsiteY2" fmla="*/ 984665 h 984665"/>
              <a:gd name="connsiteX3" fmla="*/ 0 w 3788111"/>
              <a:gd name="connsiteY3" fmla="*/ 984665 h 984665"/>
            </a:gdLst>
            <a:ahLst/>
            <a:cxnLst>
              <a:cxn ang="0">
                <a:pos x="connsiteX0" y="connsiteY0"/>
              </a:cxn>
              <a:cxn ang="0">
                <a:pos x="connsiteX1" y="connsiteY1"/>
              </a:cxn>
              <a:cxn ang="0">
                <a:pos x="connsiteX2" y="connsiteY2"/>
              </a:cxn>
              <a:cxn ang="0">
                <a:pos x="connsiteX3" y="connsiteY3"/>
              </a:cxn>
            </a:cxnLst>
            <a:rect l="l" t="t" r="r" b="b"/>
            <a:pathLst>
              <a:path w="3788111" h="984665">
                <a:moveTo>
                  <a:pt x="0" y="0"/>
                </a:moveTo>
                <a:lnTo>
                  <a:pt x="3788111" y="0"/>
                </a:lnTo>
                <a:lnTo>
                  <a:pt x="3788111" y="984665"/>
                </a:lnTo>
                <a:lnTo>
                  <a:pt x="0" y="984665"/>
                </a:lnTo>
                <a:close/>
              </a:path>
            </a:pathLst>
          </a:custGeom>
        </p:spPr>
        <p:txBody>
          <a:bodyPr wrap="square">
            <a:noAutofit/>
          </a:bodyPr>
          <a:lstStyle/>
          <a:p>
            <a:endParaRPr lang="en-US"/>
          </a:p>
        </p:txBody>
      </p:sp>
    </p:spTree>
    <p:extLst>
      <p:ext uri="{BB962C8B-B14F-4D97-AF65-F5344CB8AC3E}">
        <p14:creationId xmlns:p14="http://schemas.microsoft.com/office/powerpoint/2010/main" val="1997992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59791" y="332295"/>
            <a:ext cx="11472420" cy="6193410"/>
          </a:xfrm>
          <a:custGeom>
            <a:avLst/>
            <a:gdLst>
              <a:gd name="connsiteX0" fmla="*/ 0 w 11472420"/>
              <a:gd name="connsiteY0" fmla="*/ 0 h 6193410"/>
              <a:gd name="connsiteX1" fmla="*/ 11472420 w 11472420"/>
              <a:gd name="connsiteY1" fmla="*/ 0 h 6193410"/>
              <a:gd name="connsiteX2" fmla="*/ 11472420 w 11472420"/>
              <a:gd name="connsiteY2" fmla="*/ 6193410 h 6193410"/>
              <a:gd name="connsiteX3" fmla="*/ 0 w 11472420"/>
              <a:gd name="connsiteY3" fmla="*/ 6193410 h 6193410"/>
            </a:gdLst>
            <a:ahLst/>
            <a:cxnLst>
              <a:cxn ang="0">
                <a:pos x="connsiteX0" y="connsiteY0"/>
              </a:cxn>
              <a:cxn ang="0">
                <a:pos x="connsiteX1" y="connsiteY1"/>
              </a:cxn>
              <a:cxn ang="0">
                <a:pos x="connsiteX2" y="connsiteY2"/>
              </a:cxn>
              <a:cxn ang="0">
                <a:pos x="connsiteX3" y="connsiteY3"/>
              </a:cxn>
            </a:cxnLst>
            <a:rect l="l" t="t" r="r" b="b"/>
            <a:pathLst>
              <a:path w="11472420" h="6193410">
                <a:moveTo>
                  <a:pt x="0" y="0"/>
                </a:moveTo>
                <a:lnTo>
                  <a:pt x="11472420" y="0"/>
                </a:lnTo>
                <a:lnTo>
                  <a:pt x="11472420" y="6193410"/>
                </a:lnTo>
                <a:lnTo>
                  <a:pt x="0" y="6193410"/>
                </a:lnTo>
                <a:close/>
              </a:path>
            </a:pathLst>
          </a:custGeom>
        </p:spPr>
        <p:txBody>
          <a:bodyPr wrap="square">
            <a:noAutofit/>
          </a:bodyPr>
          <a:lstStyle/>
          <a:p>
            <a:endParaRPr lang="en-US"/>
          </a:p>
        </p:txBody>
      </p:sp>
    </p:spTree>
    <p:extLst>
      <p:ext uri="{BB962C8B-B14F-4D97-AF65-F5344CB8AC3E}">
        <p14:creationId xmlns:p14="http://schemas.microsoft.com/office/powerpoint/2010/main" val="4039864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95999"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1612622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302933"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6680201"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Tree>
    <p:extLst>
      <p:ext uri="{BB962C8B-B14F-4D97-AF65-F5344CB8AC3E}">
        <p14:creationId xmlns:p14="http://schemas.microsoft.com/office/powerpoint/2010/main" val="213887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EFF02-C915-EF40-A6B2-10AA7CE27455}" type="datetimeFigureOut">
              <a:rPr lang="en-US" smtClean="0"/>
              <a:pPr/>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243667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720773" y="2372811"/>
            <a:ext cx="2338087"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4926961" y="2372811"/>
            <a:ext cx="2338087"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133149" y="2372811"/>
            <a:ext cx="2338087"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Tree>
    <p:extLst>
      <p:ext uri="{BB962C8B-B14F-4D97-AF65-F5344CB8AC3E}">
        <p14:creationId xmlns:p14="http://schemas.microsoft.com/office/powerpoint/2010/main" val="1696149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7362684"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945778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407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99457" y="1"/>
            <a:ext cx="7391400" cy="6858000"/>
          </a:xfrm>
          <a:custGeom>
            <a:avLst/>
            <a:gdLst>
              <a:gd name="connsiteX0" fmla="*/ 3723825 w 7391400"/>
              <a:gd name="connsiteY0" fmla="*/ 0 h 6858000"/>
              <a:gd name="connsiteX1" fmla="*/ 7391400 w 7391400"/>
              <a:gd name="connsiteY1" fmla="*/ 0 h 6858000"/>
              <a:gd name="connsiteX2" fmla="*/ 3667575 w 7391400"/>
              <a:gd name="connsiteY2" fmla="*/ 6858000 h 6858000"/>
              <a:gd name="connsiteX3" fmla="*/ 0 w 739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1400" h="6858000">
                <a:moveTo>
                  <a:pt x="3723825" y="0"/>
                </a:moveTo>
                <a:lnTo>
                  <a:pt x="7391400" y="0"/>
                </a:lnTo>
                <a:lnTo>
                  <a:pt x="3667575"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86843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 y="0"/>
            <a:ext cx="6781799" cy="6858000"/>
          </a:xfrm>
          <a:custGeom>
            <a:avLst/>
            <a:gdLst>
              <a:gd name="connsiteX0" fmla="*/ 0 w 6781799"/>
              <a:gd name="connsiteY0" fmla="*/ 0 h 6858000"/>
              <a:gd name="connsiteX1" fmla="*/ 3618136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0" y="0"/>
                </a:moveTo>
                <a:lnTo>
                  <a:pt x="3618136" y="0"/>
                </a:lnTo>
                <a:lnTo>
                  <a:pt x="678179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203124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3570146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05461" y="2025548"/>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extLst>
      <p:ext uri="{BB962C8B-B14F-4D97-AF65-F5344CB8AC3E}">
        <p14:creationId xmlns:p14="http://schemas.microsoft.com/office/powerpoint/2010/main" val="3824665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 y="7"/>
            <a:ext cx="12191999" cy="3022599"/>
          </a:xfrm>
          <a:custGeom>
            <a:avLst/>
            <a:gdLst>
              <a:gd name="connsiteX0" fmla="*/ 0 w 12191999"/>
              <a:gd name="connsiteY0" fmla="*/ 0 h 3022599"/>
              <a:gd name="connsiteX1" fmla="*/ 12191999 w 12191999"/>
              <a:gd name="connsiteY1" fmla="*/ 0 h 3022599"/>
              <a:gd name="connsiteX2" fmla="*/ 12191999 w 12191999"/>
              <a:gd name="connsiteY2" fmla="*/ 3022599 h 3022599"/>
              <a:gd name="connsiteX3" fmla="*/ 0 w 12191999"/>
              <a:gd name="connsiteY3" fmla="*/ 3022599 h 3022599"/>
            </a:gdLst>
            <a:ahLst/>
            <a:cxnLst>
              <a:cxn ang="0">
                <a:pos x="connsiteX0" y="connsiteY0"/>
              </a:cxn>
              <a:cxn ang="0">
                <a:pos x="connsiteX1" y="connsiteY1"/>
              </a:cxn>
              <a:cxn ang="0">
                <a:pos x="connsiteX2" y="connsiteY2"/>
              </a:cxn>
              <a:cxn ang="0">
                <a:pos x="connsiteX3" y="connsiteY3"/>
              </a:cxn>
            </a:cxnLst>
            <a:rect l="l" t="t" r="r" b="b"/>
            <a:pathLst>
              <a:path w="12191999" h="3022599">
                <a:moveTo>
                  <a:pt x="0" y="0"/>
                </a:moveTo>
                <a:lnTo>
                  <a:pt x="12191999" y="0"/>
                </a:lnTo>
                <a:lnTo>
                  <a:pt x="12191999" y="3022599"/>
                </a:lnTo>
                <a:lnTo>
                  <a:pt x="0" y="3022599"/>
                </a:lnTo>
                <a:close/>
              </a:path>
            </a:pathLst>
          </a:custGeom>
        </p:spPr>
        <p:txBody>
          <a:bodyPr wrap="square">
            <a:noAutofit/>
          </a:bodyPr>
          <a:lstStyle/>
          <a:p>
            <a:endParaRPr lang="en-US"/>
          </a:p>
        </p:txBody>
      </p:sp>
    </p:spTree>
    <p:extLst>
      <p:ext uri="{BB962C8B-B14F-4D97-AF65-F5344CB8AC3E}">
        <p14:creationId xmlns:p14="http://schemas.microsoft.com/office/powerpoint/2010/main" val="285751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3EFF02-C915-EF40-A6B2-10AA7CE27455}" type="datetimeFigureOut">
              <a:rPr lang="en-US" smtClean="0"/>
              <a:pPr/>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181110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3EFF02-C915-EF40-A6B2-10AA7CE27455}" type="datetimeFigureOut">
              <a:rPr lang="en-US" smtClean="0"/>
              <a:pPr/>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835002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3EFF02-C915-EF40-A6B2-10AA7CE27455}" type="datetimeFigureOut">
              <a:rPr lang="en-US" smtClean="0"/>
              <a:pPr/>
              <a:t>4/15/2016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2545756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3EFF02-C915-EF40-A6B2-10AA7CE27455}" type="datetimeFigureOut">
              <a:rPr lang="en-US" smtClean="0"/>
              <a:pPr/>
              <a:t>4/15/2016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29537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EFF02-C915-EF40-A6B2-10AA7CE27455}" type="datetimeFigureOut">
              <a:rPr lang="en-US" smtClean="0"/>
              <a:pPr/>
              <a:t>4/15/2016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30720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3EFF02-C915-EF40-A6B2-10AA7CE27455}" type="datetimeFigureOut">
              <a:rPr lang="en-US" smtClean="0"/>
              <a:pPr/>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2076368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3EFF02-C915-EF40-A6B2-10AA7CE27455}" type="datetimeFigureOut">
              <a:rPr lang="en-US" smtClean="0"/>
              <a:pPr/>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D17385-44AA-6B46-9360-168AB6633C5A}" type="slidenum">
              <a:rPr lang="en-US" smtClean="0"/>
              <a:pPr/>
              <a:t>‹#›</a:t>
            </a:fld>
            <a:endParaRPr lang="en-US"/>
          </a:p>
        </p:txBody>
      </p:sp>
    </p:spTree>
    <p:extLst>
      <p:ext uri="{BB962C8B-B14F-4D97-AF65-F5344CB8AC3E}">
        <p14:creationId xmlns:p14="http://schemas.microsoft.com/office/powerpoint/2010/main" val="243748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EFF02-C915-EF40-A6B2-10AA7CE27455}" type="datetimeFigureOut">
              <a:rPr lang="en-US" smtClean="0"/>
              <a:pPr/>
              <a:t>4/15/2016</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17385-44AA-6B46-9360-168AB6633C5A}" type="slidenum">
              <a:rPr lang="en-US" smtClean="0"/>
              <a:pPr/>
              <a:t>‹#›</a:t>
            </a:fld>
            <a:endParaRPr lang="en-US"/>
          </a:p>
        </p:txBody>
      </p:sp>
    </p:spTree>
    <p:extLst>
      <p:ext uri="{BB962C8B-B14F-4D97-AF65-F5344CB8AC3E}">
        <p14:creationId xmlns:p14="http://schemas.microsoft.com/office/powerpoint/2010/main" val="265263875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5" r:id="rId14"/>
    <p:sldLayoutId id="2147483696" r:id="rId15"/>
    <p:sldLayoutId id="2147483699" r:id="rId16"/>
    <p:sldLayoutId id="2147483700" r:id="rId17"/>
    <p:sldLayoutId id="2147483701" r:id="rId18"/>
    <p:sldLayoutId id="2147483703" r:id="rId19"/>
    <p:sldLayoutId id="2147483706" r:id="rId20"/>
    <p:sldLayoutId id="2147483709" r:id="rId21"/>
    <p:sldLayoutId id="2147483713" r:id="rId22"/>
    <p:sldLayoutId id="2147483716" r:id="rId23"/>
    <p:sldLayoutId id="2147483718" r:id="rId24"/>
    <p:sldLayoutId id="2147483719" r:id="rId25"/>
    <p:sldLayoutId id="2147483722" r:id="rId26"/>
    <p:sldLayoutId id="214748372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jp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80.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4.jpg"/><Relationship Id="rId1" Type="http://schemas.openxmlformats.org/officeDocument/2006/relationships/slideLayout" Target="../slideLayouts/slideLayout13.xml"/><Relationship Id="rId6" Type="http://schemas.openxmlformats.org/officeDocument/2006/relationships/image" Target="../media/image33.jpg"/><Relationship Id="rId5" Type="http://schemas.openxmlformats.org/officeDocument/2006/relationships/image" Target="../media/image35.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700000">
            <a:off x="4729114" y="-1366887"/>
            <a:ext cx="2733773" cy="2733773"/>
          </a:xfrm>
          <a:prstGeom prst="rect">
            <a:avLst/>
          </a:prstGeom>
          <a:noFill/>
          <a:ln w="1905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9544" y="2767281"/>
            <a:ext cx="11108875" cy="2123658"/>
          </a:xfrm>
          <a:prstGeom prst="rect">
            <a:avLst/>
          </a:prstGeom>
          <a:noFill/>
        </p:spPr>
        <p:txBody>
          <a:bodyPr wrap="none" rtlCol="0">
            <a:spAutoFit/>
          </a:bodyPr>
          <a:lstStyle/>
          <a:p>
            <a:pPr algn="ctr"/>
            <a:r>
              <a:rPr lang="en-US" sz="6600" b="1">
                <a:solidFill>
                  <a:schemeClr val="tx1">
                    <a:lumMod val="65000"/>
                    <a:lumOff val="35000"/>
                  </a:schemeClr>
                </a:solidFill>
                <a:latin typeface="Montserrat Semi Bold" panose="00000700000000000000" pitchFamily="2" charset="0"/>
                <a:ea typeface="Nexa Bold" charset="0"/>
                <a:cs typeface="Nexa Bold" charset="0"/>
              </a:rPr>
              <a:t>CÁC KHÍA CẠNH</a:t>
            </a:r>
          </a:p>
          <a:p>
            <a:pPr algn="ctr"/>
            <a:r>
              <a:rPr lang="en-US" sz="6600" b="1">
                <a:solidFill>
                  <a:schemeClr val="tx1">
                    <a:lumMod val="65000"/>
                    <a:lumOff val="35000"/>
                  </a:schemeClr>
                </a:solidFill>
                <a:latin typeface="Montserrat Semi Bold" panose="00000700000000000000" pitchFamily="2" charset="0"/>
                <a:ea typeface="Nexa Bold" charset="0"/>
                <a:cs typeface="Nexa Bold" charset="0"/>
              </a:rPr>
              <a:t>BẢO MẬT CỦA IEEE 802.11</a:t>
            </a:r>
          </a:p>
        </p:txBody>
      </p:sp>
      <p:sp>
        <p:nvSpPr>
          <p:cNvPr id="10" name="Cross 9"/>
          <p:cNvSpPr/>
          <p:nvPr/>
        </p:nvSpPr>
        <p:spPr>
          <a:xfrm rot="2700000">
            <a:off x="5530321" y="567393"/>
            <a:ext cx="1131369" cy="1131369"/>
          </a:xfrm>
          <a:prstGeom prst="plus">
            <a:avLst>
              <a:gd name="adj" fmla="val 47769"/>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a:off x="5998247" y="6121763"/>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98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524000" y="679043"/>
            <a:ext cx="8830614" cy="819067"/>
          </a:xfrm>
        </p:spPr>
        <p:txBody>
          <a:bodyPr>
            <a:normAutofit fontScale="90000"/>
          </a:bodyPr>
          <a:lstStyle/>
          <a:p>
            <a:r>
              <a:rPr lang="en-US">
                <a:latin typeface="Montserrat Semi Bold" panose="00000700000000000000" pitchFamily="2" charset="0"/>
              </a:rPr>
              <a:t>CÁC MÔ HÌNH</a:t>
            </a:r>
            <a:endParaRPr lang="en-US" dirty="0">
              <a:latin typeface="Montserrat Semi Bold" panose="00000700000000000000" pitchFamily="2" charset="0"/>
            </a:endParaRP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72623" y="1913658"/>
            <a:ext cx="4248150" cy="25717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759" y="2789958"/>
            <a:ext cx="1590675" cy="819150"/>
          </a:xfrm>
          <a:prstGeom prst="rect">
            <a:avLst/>
          </a:prstGeom>
        </p:spPr>
      </p:pic>
      <p:sp>
        <p:nvSpPr>
          <p:cNvPr id="7" name="TextBox 6"/>
          <p:cNvSpPr txBox="1"/>
          <p:nvPr/>
        </p:nvSpPr>
        <p:spPr>
          <a:xfrm>
            <a:off x="2928690" y="4843723"/>
            <a:ext cx="2511381" cy="369332"/>
          </a:xfrm>
          <a:prstGeom prst="rect">
            <a:avLst/>
          </a:prstGeom>
          <a:noFill/>
        </p:spPr>
        <p:txBody>
          <a:bodyPr wrap="square" rtlCol="0">
            <a:spAutoFit/>
          </a:bodyPr>
          <a:lstStyle/>
          <a:p>
            <a:r>
              <a:rPr lang="en-US" dirty="0"/>
              <a:t>Infrastructure Mode</a:t>
            </a:r>
          </a:p>
        </p:txBody>
      </p:sp>
      <p:sp>
        <p:nvSpPr>
          <p:cNvPr id="9" name="TextBox 8"/>
          <p:cNvSpPr txBox="1"/>
          <p:nvPr/>
        </p:nvSpPr>
        <p:spPr>
          <a:xfrm>
            <a:off x="7876759" y="4843723"/>
            <a:ext cx="2087518" cy="369332"/>
          </a:xfrm>
          <a:prstGeom prst="rect">
            <a:avLst/>
          </a:prstGeom>
          <a:noFill/>
        </p:spPr>
        <p:txBody>
          <a:bodyPr wrap="square" rtlCol="0">
            <a:spAutoFit/>
          </a:bodyPr>
          <a:lstStyle/>
          <a:p>
            <a:r>
              <a:rPr lang="en-US" dirty="0"/>
              <a:t>Ad Hoc Mode</a:t>
            </a:r>
          </a:p>
        </p:txBody>
      </p:sp>
    </p:spTree>
    <p:extLst>
      <p:ext uri="{BB962C8B-B14F-4D97-AF65-F5344CB8AC3E}">
        <p14:creationId xmlns:p14="http://schemas.microsoft.com/office/powerpoint/2010/main" val="338371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5838" y="378004"/>
            <a:ext cx="5060324" cy="1325563"/>
          </a:xfrm>
        </p:spPr>
        <p:txBody>
          <a:bodyPr/>
          <a:lstStyle/>
          <a:p>
            <a:pPr algn="ctr"/>
            <a:r>
              <a:rPr lang="en-US" dirty="0" err="1"/>
              <a:t>Giao</a:t>
            </a:r>
            <a:r>
              <a:rPr lang="en-US" dirty="0"/>
              <a:t> </a:t>
            </a:r>
            <a:r>
              <a:rPr lang="en-US" dirty="0" err="1"/>
              <a:t>thức</a:t>
            </a:r>
            <a:r>
              <a:rPr lang="en-US" dirty="0"/>
              <a:t> </a:t>
            </a:r>
            <a:r>
              <a:rPr lang="en-US" dirty="0" err="1"/>
              <a:t>và</a:t>
            </a:r>
            <a:r>
              <a:rPr lang="en-US" dirty="0"/>
              <a:t> </a:t>
            </a:r>
            <a:r>
              <a:rPr lang="en-US" dirty="0" err="1"/>
              <a:t>kỹ</a:t>
            </a:r>
            <a:r>
              <a:rPr lang="en-US" dirty="0"/>
              <a:t> </a:t>
            </a:r>
            <a:r>
              <a:rPr lang="en-US" dirty="0" err="1"/>
              <a:t>thuật</a:t>
            </a:r>
            <a:endParaRPr lang="en-US" dirty="0"/>
          </a:p>
        </p:txBody>
      </p:sp>
      <p:sp>
        <p:nvSpPr>
          <p:cNvPr id="3" name="Content Placeholder 2"/>
          <p:cNvSpPr>
            <a:spLocks noGrp="1"/>
          </p:cNvSpPr>
          <p:nvPr>
            <p:ph idx="1"/>
          </p:nvPr>
        </p:nvSpPr>
        <p:spPr>
          <a:xfrm>
            <a:off x="669701" y="1596980"/>
            <a:ext cx="10684099" cy="4579983"/>
          </a:xfrm>
        </p:spPr>
        <p:txBody>
          <a:bodyPr>
            <a:normAutofit fontScale="70000" lnSpcReduction="20000"/>
          </a:bodyPr>
          <a:lstStyle/>
          <a:p>
            <a:r>
              <a:rPr lang="en-US" b="1" dirty="0"/>
              <a:t>802.11.</a:t>
            </a:r>
            <a:r>
              <a:rPr lang="en-US" dirty="0"/>
              <a:t> The IEEE 802.11 wireless standard defines the specifications for the physical layer and the media access control (MAC) layer.</a:t>
            </a:r>
          </a:p>
          <a:p>
            <a:endParaRPr lang="en-US" dirty="0"/>
          </a:p>
          <a:p>
            <a:r>
              <a:rPr lang="en-US" b="1" dirty="0"/>
              <a:t>802.1X.</a:t>
            </a:r>
            <a:r>
              <a:rPr lang="en-US" dirty="0"/>
              <a:t> The IEEE 802.1X standard defines port-based, network access control used to provide authenticated network access for Ethernet networks.</a:t>
            </a:r>
          </a:p>
          <a:p>
            <a:endParaRPr lang="en-US" dirty="0"/>
          </a:p>
          <a:p>
            <a:r>
              <a:rPr lang="en-US" b="1" dirty="0"/>
              <a:t>Extensible Authentication Protocol (EAP) over LAN (EAPOL).</a:t>
            </a:r>
            <a:r>
              <a:rPr lang="en-US" dirty="0"/>
              <a:t> EAP is a Point-to-Point Protocol (PPP)-based authentication mechanism that was adapted for use on point-to-point local area network (LAN) segments.</a:t>
            </a:r>
          </a:p>
          <a:p>
            <a:endParaRPr lang="en-US" dirty="0"/>
          </a:p>
          <a:p>
            <a:r>
              <a:rPr lang="en-US" b="1" dirty="0"/>
              <a:t>Wired Equivalent Privacy (WEP).</a:t>
            </a:r>
            <a:r>
              <a:rPr lang="en-US" dirty="0"/>
              <a:t> WEP provides data confidentiality services by encrypting the data sent between wireless nodes. (</a:t>
            </a:r>
            <a:r>
              <a:rPr lang="en-US" dirty="0" err="1"/>
              <a:t>cho</a:t>
            </a:r>
            <a:r>
              <a:rPr lang="en-US" dirty="0"/>
              <a:t> </a:t>
            </a:r>
            <a:r>
              <a:rPr lang="en-US" dirty="0" err="1"/>
              <a:t>hiệu</a:t>
            </a:r>
            <a:r>
              <a:rPr lang="en-US" dirty="0"/>
              <a:t> </a:t>
            </a:r>
            <a:r>
              <a:rPr lang="en-US" dirty="0" err="1"/>
              <a:t>ứng</a:t>
            </a:r>
            <a:r>
              <a:rPr lang="en-US" dirty="0"/>
              <a:t> </a:t>
            </a:r>
            <a:r>
              <a:rPr lang="en-US" dirty="0" err="1"/>
              <a:t>nhấn</a:t>
            </a:r>
            <a:r>
              <a:rPr lang="en-US" dirty="0"/>
              <a:t> </a:t>
            </a:r>
            <a:r>
              <a:rPr lang="en-US" dirty="0" err="1"/>
              <a:t>mạnh</a:t>
            </a:r>
            <a:r>
              <a:rPr lang="en-US" dirty="0"/>
              <a:t>)</a:t>
            </a:r>
          </a:p>
          <a:p>
            <a:endParaRPr lang="en-US" dirty="0"/>
          </a:p>
          <a:p>
            <a:r>
              <a:rPr lang="en-US" b="1" dirty="0"/>
              <a:t>Wireless Auto Configuration.</a:t>
            </a:r>
            <a:r>
              <a:rPr lang="en-US" dirty="0"/>
              <a:t> The Wireless Auto Configuration feature of Windows XP and Windows Server 2003 dynamically selects the wireless network to which a connection is attempted, based either on configured preferences or default settings.</a:t>
            </a:r>
          </a:p>
          <a:p>
            <a:endParaRPr lang="en-US" dirty="0"/>
          </a:p>
        </p:txBody>
      </p:sp>
    </p:spTree>
    <p:extLst>
      <p:ext uri="{BB962C8B-B14F-4D97-AF65-F5344CB8AC3E}">
        <p14:creationId xmlns:p14="http://schemas.microsoft.com/office/powerpoint/2010/main" val="111869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731234" y="386365"/>
          <a:ext cx="6287752" cy="5177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8529" y="167401"/>
            <a:ext cx="3876541" cy="2179490"/>
          </a:xfrm>
          <a:prstGeom prst="rect">
            <a:avLst/>
          </a:prstGeom>
        </p:spPr>
      </p:pic>
      <p:sp>
        <p:nvSpPr>
          <p:cNvPr id="6" name="TextBox 5"/>
          <p:cNvSpPr txBox="1"/>
          <p:nvPr/>
        </p:nvSpPr>
        <p:spPr>
          <a:xfrm>
            <a:off x="6452315" y="3090429"/>
            <a:ext cx="5267460" cy="3046988"/>
          </a:xfrm>
          <a:prstGeom prst="rect">
            <a:avLst/>
          </a:prstGeom>
          <a:noFill/>
        </p:spPr>
        <p:txBody>
          <a:bodyPr wrap="square" rtlCol="0">
            <a:spAutoFit/>
          </a:bodyPr>
          <a:lstStyle/>
          <a:p>
            <a:r>
              <a:rPr lang="en-US" sz="2400" b="1" dirty="0">
                <a:latin typeface="Myriad Set Pro" panose="02000400000000000000" pitchFamily="2" charset="0"/>
              </a:rPr>
              <a:t>-</a:t>
            </a:r>
            <a:r>
              <a:rPr lang="en-US" sz="2400" dirty="0">
                <a:latin typeface="Myriad Set Pro" panose="02000400000000000000" pitchFamily="2" charset="0"/>
              </a:rPr>
              <a:t> </a:t>
            </a:r>
            <a:r>
              <a:rPr lang="vi-VN" sz="2400" dirty="0"/>
              <a:t>WPA2 + AES</a:t>
            </a:r>
          </a:p>
          <a:p>
            <a:r>
              <a:rPr lang="vi-VN" sz="2400" dirty="0"/>
              <a:t>- WPA + AES</a:t>
            </a:r>
          </a:p>
          <a:p>
            <a:r>
              <a:rPr lang="vi-VN" sz="2400" dirty="0"/>
              <a:t>- WPA + TKIP/AES (TKIP đóng vai trò là</a:t>
            </a:r>
            <a:r>
              <a:rPr lang="en-US" sz="2400" dirty="0">
                <a:latin typeface="Myriad Set Pro" panose="02000400000000000000" pitchFamily="2" charset="0"/>
              </a:rPr>
              <a:t> </a:t>
            </a:r>
            <a:r>
              <a:rPr lang="vi-VN" sz="2400" dirty="0"/>
              <a:t>phương án dự phòng)</a:t>
            </a:r>
          </a:p>
          <a:p>
            <a:r>
              <a:rPr lang="vi-VN" sz="2400" dirty="0"/>
              <a:t>- WPA + TKIP</a:t>
            </a:r>
          </a:p>
          <a:p>
            <a:r>
              <a:rPr lang="vi-VN" sz="2400" dirty="0"/>
              <a:t>- WEP</a:t>
            </a:r>
          </a:p>
          <a:p>
            <a:r>
              <a:rPr lang="vi-VN" sz="2400" dirty="0"/>
              <a:t>- Mạng mở, không mã khóa</a:t>
            </a:r>
          </a:p>
          <a:p>
            <a:endParaRPr lang="en-US" sz="2400" dirty="0">
              <a:latin typeface="Myriad Set Pro" panose="02000400000000000000" pitchFamily="2" charset="0"/>
            </a:endParaRPr>
          </a:p>
        </p:txBody>
      </p:sp>
      <p:cxnSp>
        <p:nvCxnSpPr>
          <p:cNvPr id="13" name="Straight Arrow Connector 12"/>
          <p:cNvCxnSpPr/>
          <p:nvPr/>
        </p:nvCxnSpPr>
        <p:spPr>
          <a:xfrm flipV="1">
            <a:off x="3284113" y="811369"/>
            <a:ext cx="3168202" cy="1287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982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6096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231841" y="3768549"/>
            <a:ext cx="4067139" cy="646331"/>
          </a:xfrm>
          <a:prstGeom prst="rect">
            <a:avLst/>
          </a:prstGeom>
          <a:noFill/>
        </p:spPr>
        <p:txBody>
          <a:bodyPr wrap="none" rtlCol="0">
            <a:spAutoFit/>
          </a:bodyPr>
          <a:lstStyle/>
          <a:p>
            <a:r>
              <a:rPr lang="en-US" sz="3600" b="1">
                <a:solidFill>
                  <a:schemeClr val="tx1">
                    <a:lumMod val="75000"/>
                    <a:lumOff val="25000"/>
                  </a:schemeClr>
                </a:solidFill>
                <a:latin typeface="Montserrat Semi Bold" panose="00000700000000000000" pitchFamily="2" charset="0"/>
                <a:ea typeface="Roboto" charset="0"/>
                <a:cs typeface="Roboto" charset="0"/>
              </a:rPr>
              <a:t>STREAM CIPHER</a:t>
            </a:r>
            <a:endParaRPr lang="en-US" sz="3600" b="1" dirty="0">
              <a:solidFill>
                <a:schemeClr val="tx1">
                  <a:lumMod val="75000"/>
                  <a:lumOff val="25000"/>
                </a:schemeClr>
              </a:solidFill>
              <a:latin typeface="Montserrat Semi Bold" panose="00000700000000000000" pitchFamily="2" charset="0"/>
              <a:ea typeface="Roboto" charset="0"/>
              <a:cs typeface="Roboto" charset="0"/>
            </a:endParaRPr>
          </a:p>
        </p:txBody>
      </p:sp>
      <p:sp>
        <p:nvSpPr>
          <p:cNvPr id="18" name="Cross 17"/>
          <p:cNvSpPr/>
          <p:nvPr/>
        </p:nvSpPr>
        <p:spPr>
          <a:xfrm>
            <a:off x="6897770" y="3803950"/>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97770" y="4684685"/>
            <a:ext cx="4842673" cy="1200329"/>
          </a:xfrm>
          <a:prstGeom prst="rect">
            <a:avLst/>
          </a:prstGeom>
        </p:spPr>
        <p:txBody>
          <a:bodyPr wrap="square">
            <a:spAutoFit/>
          </a:bodyPr>
          <a:lstStyle/>
          <a:p>
            <a:r>
              <a:rPr lang="en-US">
                <a:solidFill>
                  <a:schemeClr val="tx1">
                    <a:lumMod val="75000"/>
                    <a:lumOff val="25000"/>
                  </a:schemeClr>
                </a:solidFill>
                <a:latin typeface="Myriad Set Pro" panose="02000400000000000000" pitchFamily="2" charset="0"/>
                <a:ea typeface="Roboto Thin" charset="0"/>
                <a:cs typeface="Roboto Thin" charset="0"/>
              </a:rPr>
              <a:t>RC4 từng là một trong những thuật toán phổ biến nhất để mã hóa và kiểm tra tính toàn vẹn. Chúng được ứng dụng trong bảo mật WEP cho IEEE 802.11.</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28" name="TextBox 27"/>
          <p:cNvSpPr txBox="1"/>
          <p:nvPr/>
        </p:nvSpPr>
        <p:spPr>
          <a:xfrm>
            <a:off x="3417924" y="3768549"/>
            <a:ext cx="2159566" cy="707886"/>
          </a:xfrm>
          <a:prstGeom prst="rect">
            <a:avLst/>
          </a:prstGeom>
          <a:noFill/>
        </p:spPr>
        <p:txBody>
          <a:bodyPr wrap="none" rtlCol="0">
            <a:spAutoFit/>
          </a:bodyPr>
          <a:lstStyle/>
          <a:p>
            <a:r>
              <a:rPr lang="en-US" sz="4000">
                <a:solidFill>
                  <a:schemeClr val="bg1"/>
                </a:solidFill>
                <a:latin typeface="Montserrat Semi Bold" panose="00000700000000000000" pitchFamily="2" charset="0"/>
                <a:ea typeface="Nexa Bold" charset="0"/>
                <a:cs typeface="Nexa Bold" charset="0"/>
              </a:rPr>
              <a:t>PHẦN 2</a:t>
            </a:r>
            <a:endParaRPr lang="en-US" sz="4000" dirty="0">
              <a:solidFill>
                <a:schemeClr val="bg1"/>
              </a:solidFill>
              <a:latin typeface="Montserrat Semi Bold" panose="00000700000000000000" pitchFamily="2" charset="0"/>
              <a:ea typeface="Nexa Bold" charset="0"/>
              <a:cs typeface="Nexa Bold" charset="0"/>
            </a:endParaRPr>
          </a:p>
        </p:txBody>
      </p:sp>
      <p:cxnSp>
        <p:nvCxnSpPr>
          <p:cNvPr id="29" name="Straight Connector 28"/>
          <p:cNvCxnSpPr/>
          <p:nvPr/>
        </p:nvCxnSpPr>
        <p:spPr>
          <a:xfrm>
            <a:off x="3511565" y="3479879"/>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a:off x="1759241" y="1547479"/>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p:cNvPicPr>
            <a:picLocks noGrp="1" noChangeAspect="1"/>
          </p:cNvPicPr>
          <p:nvPr>
            <p:ph type="pic" sz="quarter" idx="10"/>
          </p:nvPr>
        </p:nvPicPr>
        <p:blipFill>
          <a:blip r:embed="rId2"/>
          <a:srcRect l="519" r="519"/>
          <a:stretch>
            <a:fillRect/>
          </a:stretch>
        </p:blipFill>
        <p:spPr/>
      </p:pic>
      <p:sp>
        <p:nvSpPr>
          <p:cNvPr id="27" name="Rectangle 26"/>
          <p:cNvSpPr/>
          <p:nvPr/>
        </p:nvSpPr>
        <p:spPr>
          <a:xfrm>
            <a:off x="2892615" y="1581352"/>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497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85250" y="1459047"/>
            <a:ext cx="5581977" cy="1446550"/>
          </a:xfrm>
          <a:prstGeom prst="rect">
            <a:avLst/>
          </a:prstGeom>
          <a:noFill/>
        </p:spPr>
        <p:txBody>
          <a:bodyPr wrap="none" rtlCol="0">
            <a:spAutoFit/>
          </a:bodyPr>
          <a:lstStyle/>
          <a:p>
            <a:pPr algn="r"/>
            <a:r>
              <a:rPr lang="en-US" sz="4400">
                <a:solidFill>
                  <a:schemeClr val="tx1">
                    <a:lumMod val="75000"/>
                    <a:lumOff val="25000"/>
                  </a:schemeClr>
                </a:solidFill>
                <a:latin typeface="Montserrat Semi Bold" panose="00000700000000000000" pitchFamily="2" charset="0"/>
                <a:ea typeface="Nexa Bold" charset="0"/>
                <a:cs typeface="Nexa Bold" charset="0"/>
              </a:rPr>
              <a:t>MÃ NGUỒN</a:t>
            </a:r>
          </a:p>
          <a:p>
            <a:pPr algn="r"/>
            <a:r>
              <a:rPr lang="en-US" sz="4400">
                <a:solidFill>
                  <a:schemeClr val="tx1">
                    <a:lumMod val="75000"/>
                    <a:lumOff val="25000"/>
                  </a:schemeClr>
                </a:solidFill>
                <a:latin typeface="Montserrat Semi Bold" panose="00000700000000000000" pitchFamily="2" charset="0"/>
                <a:ea typeface="Nexa Bold" charset="0"/>
                <a:cs typeface="Nexa Bold" charset="0"/>
              </a:rPr>
              <a:t>BÀI THUYẾT TRÌNH</a:t>
            </a:r>
            <a:endParaRPr lang="en-US" sz="44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23" name="Rectangle 22"/>
          <p:cNvSpPr/>
          <p:nvPr/>
        </p:nvSpPr>
        <p:spPr>
          <a:xfrm>
            <a:off x="2600696" y="4013962"/>
            <a:ext cx="3166536" cy="1200329"/>
          </a:xfrm>
          <a:prstGeom prst="rect">
            <a:avLst/>
          </a:prstGeom>
        </p:spPr>
        <p:txBody>
          <a:bodyPr wrap="square">
            <a:spAutoFit/>
          </a:bodyPr>
          <a:lstStyle/>
          <a:p>
            <a:pPr algn="r"/>
            <a:r>
              <a:rPr lang="en-US">
                <a:solidFill>
                  <a:schemeClr val="tx1">
                    <a:lumMod val="75000"/>
                    <a:lumOff val="25000"/>
                  </a:schemeClr>
                </a:solidFill>
                <a:latin typeface="Myriad Set Pro" panose="02000400000000000000" pitchFamily="2" charset="0"/>
                <a:ea typeface="Roboto" charset="0"/>
                <a:cs typeface="Roboto" charset="0"/>
              </a:rPr>
              <a:t>Tải toàn bộ mã nguồn của bài thuyết trình tại </a:t>
            </a:r>
            <a:r>
              <a:rPr lang="en-US">
                <a:solidFill>
                  <a:srgbClr val="2EC4B6"/>
                </a:solidFill>
                <a:latin typeface="Myriad Set Pro" panose="02000400000000000000" pitchFamily="2" charset="0"/>
                <a:ea typeface="Roboto" charset="0"/>
                <a:cs typeface="Roboto" charset="0"/>
              </a:rPr>
              <a:t>https://github.com/thinhhoang95/802.11-security-concepts</a:t>
            </a:r>
            <a:endParaRPr lang="en-US" b="1" dirty="0">
              <a:solidFill>
                <a:srgbClr val="2EC4B6"/>
              </a:solidFill>
              <a:latin typeface="Myriad Set Pro" panose="02000400000000000000" pitchFamily="2" charset="0"/>
              <a:ea typeface="Roboto" charset="0"/>
              <a:cs typeface="Roboto" charset="0"/>
            </a:endParaRPr>
          </a:p>
        </p:txBody>
      </p:sp>
      <p:cxnSp>
        <p:nvCxnSpPr>
          <p:cNvPr id="24" name="Straight Connector 23"/>
          <p:cNvCxnSpPr/>
          <p:nvPr/>
        </p:nvCxnSpPr>
        <p:spPr>
          <a:xfrm>
            <a:off x="3171470" y="2962971"/>
            <a:ext cx="2465407"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5" name="Right Triangle 24"/>
          <p:cNvSpPr/>
          <p:nvPr/>
        </p:nvSpPr>
        <p:spPr>
          <a:xfrm rot="16200000" flipH="1">
            <a:off x="5315927" y="3080708"/>
            <a:ext cx="320949" cy="320949"/>
          </a:xfrm>
          <a:prstGeom prst="r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a:off x="544630" y="5631900"/>
            <a:ext cx="711747" cy="711747"/>
          </a:xfrm>
          <a:prstGeom prst="plus">
            <a:avLst>
              <a:gd name="adj" fmla="val 46053"/>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mputer, display, imac, mac, monitor, scree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127" y="1282344"/>
            <a:ext cx="4876800" cy="4238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de repository, github, repository, resource icon"/>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408927" y="218245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35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064000" cy="6858000"/>
          </a:xfrm>
          <a:prstGeom prst="rect">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18275" y="5628785"/>
            <a:ext cx="872067" cy="872067"/>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90781" y="2701359"/>
            <a:ext cx="2899383" cy="954107"/>
          </a:xfrm>
          <a:prstGeom prst="rect">
            <a:avLst/>
          </a:prstGeom>
          <a:noFill/>
          <a:ln>
            <a:noFill/>
          </a:ln>
        </p:spPr>
        <p:txBody>
          <a:bodyPr wrap="none" rtlCol="0">
            <a:spAutoFit/>
          </a:bodyPr>
          <a:lstStyle/>
          <a:p>
            <a:pPr algn="ctr"/>
            <a:r>
              <a:rPr lang="en-US" sz="2800">
                <a:solidFill>
                  <a:schemeClr val="bg1"/>
                </a:solidFill>
                <a:latin typeface="Montserrat Semi Bold" panose="00000700000000000000" pitchFamily="2" charset="0"/>
                <a:ea typeface="Nexa Bold" charset="0"/>
                <a:cs typeface="Nexa Bold" charset="0"/>
              </a:rPr>
              <a:t>MÃ HÓA KHÓA</a:t>
            </a:r>
          </a:p>
          <a:p>
            <a:pPr algn="ctr"/>
            <a:r>
              <a:rPr lang="en-US" sz="2800">
                <a:solidFill>
                  <a:schemeClr val="bg1"/>
                </a:solidFill>
                <a:latin typeface="Montserrat Semi Bold" panose="00000700000000000000" pitchFamily="2" charset="0"/>
                <a:ea typeface="Nexa Bold" charset="0"/>
                <a:cs typeface="Nexa Bold" charset="0"/>
              </a:rPr>
              <a:t>ĐỐI XỨNG</a:t>
            </a:r>
            <a:endParaRPr lang="en-US" sz="2800" dirty="0">
              <a:solidFill>
                <a:schemeClr val="bg1"/>
              </a:solidFill>
              <a:latin typeface="Montserrat Semi Bold" panose="00000700000000000000" pitchFamily="2" charset="0"/>
              <a:ea typeface="Nexa Bold" charset="0"/>
              <a:cs typeface="Nexa Bold" charset="0"/>
            </a:endParaRPr>
          </a:p>
        </p:txBody>
      </p:sp>
      <p:cxnSp>
        <p:nvCxnSpPr>
          <p:cNvPr id="13" name="Straight Connector 12"/>
          <p:cNvCxnSpPr/>
          <p:nvPr/>
        </p:nvCxnSpPr>
        <p:spPr>
          <a:xfrm>
            <a:off x="1540407" y="3918755"/>
            <a:ext cx="1000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ross 14"/>
          <p:cNvSpPr/>
          <p:nvPr/>
        </p:nvSpPr>
        <p:spPr>
          <a:xfrm>
            <a:off x="3655457" y="5297451"/>
            <a:ext cx="270933" cy="270933"/>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58838" y="0"/>
            <a:ext cx="813316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30044" y="370203"/>
            <a:ext cx="6683023" cy="523220"/>
          </a:xfrm>
          <a:prstGeom prst="rect">
            <a:avLst/>
          </a:prstGeom>
          <a:noFill/>
          <a:ln>
            <a:noFill/>
          </a:ln>
        </p:spPr>
        <p:txBody>
          <a:bodyPr wrap="square" rtlCol="0">
            <a:spAutoFit/>
          </a:bodyPr>
          <a:lstStyle/>
          <a:p>
            <a:pPr algn="ctr"/>
            <a:r>
              <a:rPr lang="en-US" sz="2800">
                <a:solidFill>
                  <a:schemeClr val="bg1"/>
                </a:solidFill>
                <a:latin typeface="Montserrat Semi Bold" panose="00000700000000000000" pitchFamily="2" charset="0"/>
                <a:ea typeface="Nexa Bold" charset="0"/>
                <a:cs typeface="Nexa Bold" charset="0"/>
              </a:rPr>
              <a:t>KHÓA DÒNG (STREAM CIPHER)</a:t>
            </a:r>
            <a:endParaRPr lang="en-US" sz="2800" dirty="0">
              <a:solidFill>
                <a:schemeClr val="bg1"/>
              </a:solidFill>
              <a:latin typeface="Montserrat Semi Bold" panose="00000700000000000000" pitchFamily="2" charset="0"/>
              <a:ea typeface="Nexa Bold" charset="0"/>
              <a:cs typeface="Nexa Bold" charset="0"/>
            </a:endParaRPr>
          </a:p>
        </p:txBody>
      </p:sp>
      <p:cxnSp>
        <p:nvCxnSpPr>
          <p:cNvPr id="19" name="Straight Connector 18"/>
          <p:cNvCxnSpPr/>
          <p:nvPr/>
        </p:nvCxnSpPr>
        <p:spPr>
          <a:xfrm>
            <a:off x="7627934" y="1045733"/>
            <a:ext cx="1000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607626" y="1460665"/>
            <a:ext cx="7053943" cy="2400657"/>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
            </a:pPr>
            <a:r>
              <a:rPr lang="en-US" sz="2000">
                <a:solidFill>
                  <a:schemeClr val="bg1"/>
                </a:solidFill>
                <a:latin typeface="Myriad Set Pro" panose="02000400000000000000" pitchFamily="2" charset="0"/>
              </a:rPr>
              <a:t>Dựa trên ý tưởng về one-time pad.</a:t>
            </a:r>
          </a:p>
          <a:p>
            <a:pPr marL="285750" indent="-285750" algn="just">
              <a:spcAft>
                <a:spcPts val="1200"/>
              </a:spcAft>
              <a:buFont typeface="Wingdings" panose="05000000000000000000" pitchFamily="2" charset="2"/>
              <a:buChar char="§"/>
            </a:pPr>
            <a:r>
              <a:rPr lang="en-US" sz="2000">
                <a:solidFill>
                  <a:schemeClr val="bg1"/>
                </a:solidFill>
                <a:latin typeface="Myriad Set Pro" panose="02000400000000000000" pitchFamily="2" charset="0"/>
              </a:rPr>
              <a:t>Mỗi bit mã gốc sẽ được kết hợp với một bit mã ngẫu nhiên để tạo thành mật mã để truyền đi.</a:t>
            </a:r>
          </a:p>
          <a:p>
            <a:pPr marL="285750" indent="-285750" algn="just">
              <a:spcAft>
                <a:spcPts val="1200"/>
              </a:spcAft>
              <a:buFont typeface="Wingdings" panose="05000000000000000000" pitchFamily="2" charset="2"/>
              <a:buChar char="§"/>
            </a:pPr>
            <a:r>
              <a:rPr lang="en-US" sz="2000" b="1">
                <a:solidFill>
                  <a:schemeClr val="bg1"/>
                </a:solidFill>
                <a:latin typeface="Myriad Set Pro" panose="02000400000000000000" pitchFamily="2" charset="0"/>
              </a:rPr>
              <a:t>Ưu điểm: </a:t>
            </a:r>
            <a:r>
              <a:rPr lang="en-US" sz="2000">
                <a:solidFill>
                  <a:schemeClr val="bg1"/>
                </a:solidFill>
                <a:latin typeface="Myriad Set Pro" panose="02000400000000000000" pitchFamily="2" charset="0"/>
              </a:rPr>
              <a:t>được chứng minh là có tính bảo mật tuyệt đối, nếu như bảng mã được giữ bí mật và không bị sử dụng lại.</a:t>
            </a:r>
          </a:p>
          <a:p>
            <a:pPr marL="285750" indent="-285750" algn="just">
              <a:spcAft>
                <a:spcPts val="1200"/>
              </a:spcAft>
              <a:buFont typeface="Wingdings" panose="05000000000000000000" pitchFamily="2" charset="2"/>
              <a:buChar char="§"/>
            </a:pPr>
            <a:r>
              <a:rPr lang="en-US" sz="2000" b="1">
                <a:solidFill>
                  <a:schemeClr val="bg1"/>
                </a:solidFill>
                <a:latin typeface="Myriad Set Pro" panose="02000400000000000000" pitchFamily="2" charset="0"/>
              </a:rPr>
              <a:t>Nhược điểm: </a:t>
            </a:r>
            <a:r>
              <a:rPr lang="en-US" sz="2000">
                <a:solidFill>
                  <a:schemeClr val="bg1"/>
                </a:solidFill>
                <a:latin typeface="Myriad Set Pro" panose="02000400000000000000" pitchFamily="2" charset="0"/>
              </a:rPr>
              <a:t>phải truyền đi bảng mã cồng kềnh.</a:t>
            </a:r>
            <a:endParaRPr lang="fr-CA" sz="2000">
              <a:solidFill>
                <a:schemeClr val="bg1"/>
              </a:solidFill>
              <a:latin typeface="Myriad Set Pro" panose="02000400000000000000" pitchFamily="2" charset="0"/>
            </a:endParaRPr>
          </a:p>
        </p:txBody>
      </p:sp>
      <p:sp>
        <p:nvSpPr>
          <p:cNvPr id="20" name="Rectangle 19"/>
          <p:cNvSpPr/>
          <p:nvPr/>
        </p:nvSpPr>
        <p:spPr>
          <a:xfrm rot="19859910">
            <a:off x="4764354" y="5022386"/>
            <a:ext cx="872067" cy="872067"/>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ontserrat Semi Bold" panose="00000700000000000000" pitchFamily="2" charset="0"/>
              </a:rPr>
              <a:t>Ex</a:t>
            </a:r>
          </a:p>
        </p:txBody>
      </p:sp>
      <p:sp>
        <p:nvSpPr>
          <p:cNvPr id="21" name="Cross 20"/>
          <p:cNvSpPr/>
          <p:nvPr/>
        </p:nvSpPr>
        <p:spPr>
          <a:xfrm rot="21312837">
            <a:off x="5643834" y="5883623"/>
            <a:ext cx="270933" cy="270933"/>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105797" y="4796699"/>
            <a:ext cx="5557652" cy="1323439"/>
          </a:xfrm>
          <a:prstGeom prst="rect">
            <a:avLst/>
          </a:prstGeom>
          <a:noFill/>
        </p:spPr>
        <p:txBody>
          <a:bodyPr wrap="square" rtlCol="0">
            <a:spAutoFit/>
          </a:bodyPr>
          <a:lstStyle/>
          <a:p>
            <a:pPr algn="just">
              <a:spcAft>
                <a:spcPts val="1200"/>
              </a:spcAft>
            </a:pPr>
            <a:r>
              <a:rPr lang="en-US" sz="2000">
                <a:solidFill>
                  <a:schemeClr val="bg1"/>
                </a:solidFill>
                <a:latin typeface="Myriad Set Pro" panose="02000400000000000000" pitchFamily="2" charset="0"/>
              </a:rPr>
              <a:t>Alice muốn gửi một thông điệp HELLO đến cho Bob. Giả sử cả 2 đều có chung một bảng số để mã hóa và giải mã. Ngoài ra, họ cũng quy ước cách đổi chữ sang số là A=0, B=1, C=2,... ,Z=25.</a:t>
            </a:r>
            <a:endParaRPr lang="fr-CA" sz="2000">
              <a:solidFill>
                <a:schemeClr val="bg1"/>
              </a:solidFill>
              <a:latin typeface="Myriad Set Pro" panose="02000400000000000000" pitchFamily="2" charset="0"/>
            </a:endParaRPr>
          </a:p>
        </p:txBody>
      </p:sp>
      <p:cxnSp>
        <p:nvCxnSpPr>
          <p:cNvPr id="23" name="Straight Connector 22"/>
          <p:cNvCxnSpPr/>
          <p:nvPr/>
        </p:nvCxnSpPr>
        <p:spPr>
          <a:xfrm>
            <a:off x="7509181" y="4323323"/>
            <a:ext cx="1000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8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754489" y="370203"/>
            <a:ext cx="6683023" cy="523220"/>
          </a:xfrm>
          <a:prstGeom prst="rect">
            <a:avLst/>
          </a:prstGeom>
          <a:noFill/>
          <a:ln>
            <a:noFill/>
          </a:ln>
        </p:spPr>
        <p:txBody>
          <a:bodyPr wrap="square" rtlCol="0">
            <a:spAutoFit/>
          </a:bodyPr>
          <a:lstStyle/>
          <a:p>
            <a:pPr algn="ctr"/>
            <a:r>
              <a:rPr lang="en-US" sz="2800">
                <a:solidFill>
                  <a:srgbClr val="2EC4B6"/>
                </a:solidFill>
                <a:latin typeface="Montserrat Semi Bold" panose="00000700000000000000" pitchFamily="2" charset="0"/>
                <a:ea typeface="Nexa Bold" charset="0"/>
                <a:cs typeface="Nexa Bold" charset="0"/>
              </a:rPr>
              <a:t>KHÓA DÒNG (STREAM CIPHER)</a:t>
            </a:r>
            <a:endParaRPr lang="en-US" sz="2800" dirty="0">
              <a:solidFill>
                <a:srgbClr val="2EC4B6"/>
              </a:solidFill>
              <a:latin typeface="Montserrat Semi Bold" panose="00000700000000000000" pitchFamily="2" charset="0"/>
              <a:ea typeface="Nexa Bold" charset="0"/>
              <a:cs typeface="Nexa Bold" charset="0"/>
            </a:endParaRPr>
          </a:p>
        </p:txBody>
      </p:sp>
      <p:cxnSp>
        <p:nvCxnSpPr>
          <p:cNvPr id="19" name="Straight Connector 18"/>
          <p:cNvCxnSpPr/>
          <p:nvPr/>
        </p:nvCxnSpPr>
        <p:spPr>
          <a:xfrm>
            <a:off x="5595937" y="1045733"/>
            <a:ext cx="1000127"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5995" y="2499684"/>
            <a:ext cx="6650102" cy="1477328"/>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BƯỚC 1: CHUYỂN ĐỔI CHỮ THÀNH SỐ</a:t>
            </a:r>
          </a:p>
          <a:p>
            <a:pPr algn="just">
              <a:spcAft>
                <a:spcPts val="1200"/>
              </a:spcAft>
            </a:pPr>
            <a:r>
              <a:rPr lang="en-US" sz="2000">
                <a:solidFill>
                  <a:schemeClr val="tx1">
                    <a:lumMod val="75000"/>
                    <a:lumOff val="25000"/>
                  </a:schemeClr>
                </a:solidFill>
                <a:latin typeface="Myriad Set Pro" panose="02000400000000000000" pitchFamily="2" charset="0"/>
              </a:rPr>
              <a:t>A=0, B=1, C=2, D=3, E=4, F=5, G=6, H=7, I=8, J=9, K=10, L=11, M=12, N=13, O=14, P=15, Q=16, R=17, S=18, T=19, U=20, V=21, W=22, X=23, Y=24, Z=25.</a:t>
            </a:r>
            <a:endParaRPr lang="fr-CA" sz="2000">
              <a:solidFill>
                <a:schemeClr val="tx1">
                  <a:lumMod val="75000"/>
                  <a:lumOff val="25000"/>
                </a:schemeClr>
              </a:solidFill>
              <a:latin typeface="Myriad Set Pro" panose="02000400000000000000"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6647204"/>
              </p:ext>
            </p:extLst>
          </p:nvPr>
        </p:nvGraphicFramePr>
        <p:xfrm>
          <a:off x="4785995" y="4243229"/>
          <a:ext cx="6635220" cy="741680"/>
        </p:xfrm>
        <a:graphic>
          <a:graphicData uri="http://schemas.openxmlformats.org/drawingml/2006/table">
            <a:tbl>
              <a:tblPr firstRow="1" bandRow="1">
                <a:tableStyleId>{7DF18680-E054-41AD-8BC1-D1AEF772440D}</a:tableStyleId>
              </a:tblPr>
              <a:tblGrid>
                <a:gridCol w="1327044">
                  <a:extLst>
                    <a:ext uri="{9D8B030D-6E8A-4147-A177-3AD203B41FA5}">
                      <a16:colId xmlns:a16="http://schemas.microsoft.com/office/drawing/2014/main" val="1575125347"/>
                    </a:ext>
                  </a:extLst>
                </a:gridCol>
                <a:gridCol w="1327044">
                  <a:extLst>
                    <a:ext uri="{9D8B030D-6E8A-4147-A177-3AD203B41FA5}">
                      <a16:colId xmlns:a16="http://schemas.microsoft.com/office/drawing/2014/main" val="4183983815"/>
                    </a:ext>
                  </a:extLst>
                </a:gridCol>
                <a:gridCol w="1327044">
                  <a:extLst>
                    <a:ext uri="{9D8B030D-6E8A-4147-A177-3AD203B41FA5}">
                      <a16:colId xmlns:a16="http://schemas.microsoft.com/office/drawing/2014/main" val="402662542"/>
                    </a:ext>
                  </a:extLst>
                </a:gridCol>
                <a:gridCol w="1327044">
                  <a:extLst>
                    <a:ext uri="{9D8B030D-6E8A-4147-A177-3AD203B41FA5}">
                      <a16:colId xmlns:a16="http://schemas.microsoft.com/office/drawing/2014/main" val="3023373691"/>
                    </a:ext>
                  </a:extLst>
                </a:gridCol>
                <a:gridCol w="1327044">
                  <a:extLst>
                    <a:ext uri="{9D8B030D-6E8A-4147-A177-3AD203B41FA5}">
                      <a16:colId xmlns:a16="http://schemas.microsoft.com/office/drawing/2014/main" val="3100563278"/>
                    </a:ext>
                  </a:extLst>
                </a:gridCol>
              </a:tblGrid>
              <a:tr h="370840">
                <a:tc>
                  <a:txBody>
                    <a:bodyPr/>
                    <a:lstStyle/>
                    <a:p>
                      <a:pPr algn="ctr"/>
                      <a:r>
                        <a:rPr lang="en-US">
                          <a:latin typeface="Montserrat Semi Bold" panose="00000700000000000000" pitchFamily="2" charset="0"/>
                        </a:rPr>
                        <a:t>H</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E</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O</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7</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4</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14</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sp>
        <p:nvSpPr>
          <p:cNvPr id="29" name="Rectangle 28"/>
          <p:cNvSpPr/>
          <p:nvPr/>
        </p:nvSpPr>
        <p:spPr>
          <a:xfrm rot="2046707">
            <a:off x="11583703" y="4672514"/>
            <a:ext cx="3695307" cy="3598360"/>
          </a:xfrm>
          <a:prstGeom prst="rect">
            <a:avLst/>
          </a:prstGeom>
          <a:noFill/>
          <a:ln w="101600">
            <a:solidFill>
              <a:srgbClr val="2EC4B6">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990852" y="-296667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a:off x="-1976347" y="-1265339"/>
            <a:ext cx="5211228" cy="5211229"/>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pic>
        <p:nvPicPr>
          <p:cNvPr id="33" name="Picture 2" descr="document, file, file type, page, paper, resume, she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0" y="1560158"/>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89786" y="2294471"/>
            <a:ext cx="2137560" cy="3416320"/>
          </a:xfrm>
          <a:prstGeom prst="rect">
            <a:avLst/>
          </a:prstGeom>
          <a:noFill/>
        </p:spPr>
        <p:txBody>
          <a:bodyPr wrap="square" rtlCol="0">
            <a:spAutoFit/>
          </a:bodyPr>
          <a:lstStyle/>
          <a:p>
            <a:pPr algn="just"/>
            <a:r>
              <a:rPr lang="en-US">
                <a:solidFill>
                  <a:srgbClr val="2EC4B6"/>
                </a:solidFill>
                <a:latin typeface="Consolas" panose="020B0609020204030204" pitchFamily="49" charset="0"/>
              </a:rPr>
              <a:t>XMCKL</a:t>
            </a:r>
            <a:r>
              <a:rPr lang="en-US">
                <a:latin typeface="Consolas" panose="020B0609020204030204" pitchFamily="49" charset="0"/>
              </a:rPr>
              <a:t>AERKLGNLKASDNKLASDNFKODNVLJKNSDLJKACNLASNFJKLSDNCJKLBNSADKLFCNDJKVDKASMNCLASKJFSDKLNAFOINASJKLCVNHJLDAFNVKLEAJFVKLANFVJKASDKLFVNASKJJDBNFVJKASDFLVHLVIETPHAPMUOIBABKTPHCMDANANG</a:t>
            </a:r>
            <a:endParaRPr lang="fr-CA">
              <a:latin typeface="Consolas" panose="020B0609020204030204" pitchFamily="49" charset="0"/>
            </a:endParaRPr>
          </a:p>
        </p:txBody>
      </p:sp>
      <p:sp>
        <p:nvSpPr>
          <p:cNvPr id="35" name="Cross 34"/>
          <p:cNvSpPr/>
          <p:nvPr/>
        </p:nvSpPr>
        <p:spPr>
          <a:xfrm>
            <a:off x="1146993" y="1021324"/>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descr="lock, locked, secur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363" y="5225903"/>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94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754489" y="370203"/>
            <a:ext cx="6683023" cy="523220"/>
          </a:xfrm>
          <a:prstGeom prst="rect">
            <a:avLst/>
          </a:prstGeom>
          <a:noFill/>
          <a:ln>
            <a:noFill/>
          </a:ln>
        </p:spPr>
        <p:txBody>
          <a:bodyPr wrap="square" rtlCol="0">
            <a:spAutoFit/>
          </a:bodyPr>
          <a:lstStyle/>
          <a:p>
            <a:pPr algn="ctr"/>
            <a:r>
              <a:rPr lang="en-US" sz="2800">
                <a:solidFill>
                  <a:srgbClr val="2EC4B6"/>
                </a:solidFill>
                <a:latin typeface="Montserrat Semi Bold" panose="00000700000000000000" pitchFamily="2" charset="0"/>
                <a:ea typeface="Nexa Bold" charset="0"/>
                <a:cs typeface="Nexa Bold" charset="0"/>
              </a:rPr>
              <a:t>KHÓA DÒNG (STREAM CIPHER)</a:t>
            </a:r>
            <a:endParaRPr lang="en-US" sz="2800" dirty="0">
              <a:solidFill>
                <a:srgbClr val="2EC4B6"/>
              </a:solidFill>
              <a:latin typeface="Montserrat Semi Bold" panose="00000700000000000000" pitchFamily="2" charset="0"/>
              <a:ea typeface="Nexa Bold" charset="0"/>
              <a:cs typeface="Nexa Bold" charset="0"/>
            </a:endParaRPr>
          </a:p>
        </p:txBody>
      </p:sp>
      <p:cxnSp>
        <p:nvCxnSpPr>
          <p:cNvPr id="19" name="Straight Connector 18"/>
          <p:cNvCxnSpPr/>
          <p:nvPr/>
        </p:nvCxnSpPr>
        <p:spPr>
          <a:xfrm>
            <a:off x="5595937" y="1045733"/>
            <a:ext cx="1000127"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pic>
        <p:nvPicPr>
          <p:cNvPr id="1026" name="Picture 2" descr="document, file, file type, page, paper, resume, she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0" y="1560158"/>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89786" y="2294471"/>
            <a:ext cx="2137560" cy="3416320"/>
          </a:xfrm>
          <a:prstGeom prst="rect">
            <a:avLst/>
          </a:prstGeom>
          <a:noFill/>
        </p:spPr>
        <p:txBody>
          <a:bodyPr wrap="square" rtlCol="0">
            <a:spAutoFit/>
          </a:bodyPr>
          <a:lstStyle/>
          <a:p>
            <a:pPr algn="just"/>
            <a:r>
              <a:rPr lang="en-US">
                <a:solidFill>
                  <a:srgbClr val="2EC4B6"/>
                </a:solidFill>
                <a:latin typeface="Consolas" panose="020B0609020204030204" pitchFamily="49" charset="0"/>
              </a:rPr>
              <a:t>XMCKL</a:t>
            </a:r>
            <a:r>
              <a:rPr lang="en-US">
                <a:latin typeface="Consolas" panose="020B0609020204030204" pitchFamily="49" charset="0"/>
              </a:rPr>
              <a:t>AERKLGNLKASDNKLASDNFKODNVLJKNSDLJKACNLASNFJKLSDNCJKLBNSADKLFCNDJKVDKASMNCLASKJFSDKLNAFOINASJKLCVNHJLDAFNVKLEAJFVKLANFVJKASDKLFVNASKJJDBNFVJKASDFLVHLVIETPHAPMUOIBABKTPHCMDANANG</a:t>
            </a:r>
            <a:endParaRPr lang="fr-CA">
              <a:latin typeface="Consolas" panose="020B0609020204030204" pitchFamily="49" charset="0"/>
            </a:endParaRPr>
          </a:p>
        </p:txBody>
      </p:sp>
      <p:pic>
        <p:nvPicPr>
          <p:cNvPr id="1028" name="Picture 4" descr="lock, locked, secur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363" y="5225903"/>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786394" y="1363129"/>
            <a:ext cx="6875175" cy="1169551"/>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BƯỚC 2: ĐỌC KHÓA TỪ BẢNG KHÓA</a:t>
            </a:r>
          </a:p>
          <a:p>
            <a:pPr algn="just">
              <a:spcAft>
                <a:spcPts val="1200"/>
              </a:spcAft>
            </a:pPr>
            <a:r>
              <a:rPr lang="en-US" sz="2000">
                <a:solidFill>
                  <a:schemeClr val="tx1">
                    <a:lumMod val="75000"/>
                    <a:lumOff val="25000"/>
                  </a:schemeClr>
                </a:solidFill>
                <a:latin typeface="Myriad Set Pro" panose="02000400000000000000" pitchFamily="2" charset="0"/>
              </a:rPr>
              <a:t>Số ký tự cần đọc phải bằng với chiều dài của chuỗi cần mã hóa. Sau đó, ta dịch chuỗi này ra thành số tương tự như bước 1.</a:t>
            </a:r>
            <a:endParaRPr lang="fr-CA" sz="2000">
              <a:solidFill>
                <a:schemeClr val="tx1">
                  <a:lumMod val="75000"/>
                  <a:lumOff val="25000"/>
                </a:schemeClr>
              </a:solidFill>
              <a:latin typeface="Myriad Set Pro" panose="02000400000000000000"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70566646"/>
              </p:ext>
            </p:extLst>
          </p:nvPr>
        </p:nvGraphicFramePr>
        <p:xfrm>
          <a:off x="4785996" y="2700674"/>
          <a:ext cx="6859785" cy="741680"/>
        </p:xfrm>
        <a:graphic>
          <a:graphicData uri="http://schemas.openxmlformats.org/drawingml/2006/table">
            <a:tbl>
              <a:tblPr firstRow="1" bandRow="1">
                <a:tableStyleId>{7DF18680-E054-41AD-8BC1-D1AEF772440D}</a:tableStyleId>
              </a:tblPr>
              <a:tblGrid>
                <a:gridCol w="1371957">
                  <a:extLst>
                    <a:ext uri="{9D8B030D-6E8A-4147-A177-3AD203B41FA5}">
                      <a16:colId xmlns:a16="http://schemas.microsoft.com/office/drawing/2014/main" val="1575125347"/>
                    </a:ext>
                  </a:extLst>
                </a:gridCol>
                <a:gridCol w="1371957">
                  <a:extLst>
                    <a:ext uri="{9D8B030D-6E8A-4147-A177-3AD203B41FA5}">
                      <a16:colId xmlns:a16="http://schemas.microsoft.com/office/drawing/2014/main" val="4183983815"/>
                    </a:ext>
                  </a:extLst>
                </a:gridCol>
                <a:gridCol w="1371957">
                  <a:extLst>
                    <a:ext uri="{9D8B030D-6E8A-4147-A177-3AD203B41FA5}">
                      <a16:colId xmlns:a16="http://schemas.microsoft.com/office/drawing/2014/main" val="402662542"/>
                    </a:ext>
                  </a:extLst>
                </a:gridCol>
                <a:gridCol w="1371957">
                  <a:extLst>
                    <a:ext uri="{9D8B030D-6E8A-4147-A177-3AD203B41FA5}">
                      <a16:colId xmlns:a16="http://schemas.microsoft.com/office/drawing/2014/main" val="3023373691"/>
                    </a:ext>
                  </a:extLst>
                </a:gridCol>
                <a:gridCol w="1371957">
                  <a:extLst>
                    <a:ext uri="{9D8B030D-6E8A-4147-A177-3AD203B41FA5}">
                      <a16:colId xmlns:a16="http://schemas.microsoft.com/office/drawing/2014/main" val="3100563278"/>
                    </a:ext>
                  </a:extLst>
                </a:gridCol>
              </a:tblGrid>
              <a:tr h="370840">
                <a:tc>
                  <a:txBody>
                    <a:bodyPr/>
                    <a:lstStyle/>
                    <a:p>
                      <a:pPr algn="ctr"/>
                      <a:r>
                        <a:rPr lang="en-US">
                          <a:latin typeface="Montserrat Semi Bold" panose="00000700000000000000" pitchFamily="2" charset="0"/>
                        </a:rPr>
                        <a:t>X</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M</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C</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K</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23</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12</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2</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10</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sp>
        <p:nvSpPr>
          <p:cNvPr id="29" name="Rectangle 28"/>
          <p:cNvSpPr/>
          <p:nvPr/>
        </p:nvSpPr>
        <p:spPr>
          <a:xfrm rot="2046707">
            <a:off x="11583703" y="4672514"/>
            <a:ext cx="3695307" cy="3598360"/>
          </a:xfrm>
          <a:prstGeom prst="rect">
            <a:avLst/>
          </a:prstGeom>
          <a:noFill/>
          <a:ln w="101600">
            <a:solidFill>
              <a:srgbClr val="2EC4B6">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990852" y="-296667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1146993" y="1021324"/>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a:off x="-1976347" y="-1265339"/>
            <a:ext cx="5211228" cy="5211229"/>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0105" y="3654354"/>
            <a:ext cx="6875175" cy="400110"/>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BƯỚC 3: CỘNG CÁC GIÁ TRỊ LẠI VÀ MOD 26</a:t>
            </a:r>
          </a:p>
        </p:txBody>
      </p:sp>
      <p:graphicFrame>
        <p:nvGraphicFramePr>
          <p:cNvPr id="15" name="Table 14"/>
          <p:cNvGraphicFramePr>
            <a:graphicFrameLocks noGrp="1"/>
          </p:cNvGraphicFramePr>
          <p:nvPr>
            <p:extLst>
              <p:ext uri="{D42A27DB-BD31-4B8C-83A1-F6EECF244321}">
                <p14:modId xmlns:p14="http://schemas.microsoft.com/office/powerpoint/2010/main" val="3826347606"/>
              </p:ext>
            </p:extLst>
          </p:nvPr>
        </p:nvGraphicFramePr>
        <p:xfrm>
          <a:off x="4775495" y="4218028"/>
          <a:ext cx="6859785" cy="741680"/>
        </p:xfrm>
        <a:graphic>
          <a:graphicData uri="http://schemas.openxmlformats.org/drawingml/2006/table">
            <a:tbl>
              <a:tblPr firstRow="1" bandRow="1">
                <a:tableStyleId>{7DF18680-E054-41AD-8BC1-D1AEF772440D}</a:tableStyleId>
              </a:tblPr>
              <a:tblGrid>
                <a:gridCol w="1371957">
                  <a:extLst>
                    <a:ext uri="{9D8B030D-6E8A-4147-A177-3AD203B41FA5}">
                      <a16:colId xmlns:a16="http://schemas.microsoft.com/office/drawing/2014/main" val="1575125347"/>
                    </a:ext>
                  </a:extLst>
                </a:gridCol>
                <a:gridCol w="1371957">
                  <a:extLst>
                    <a:ext uri="{9D8B030D-6E8A-4147-A177-3AD203B41FA5}">
                      <a16:colId xmlns:a16="http://schemas.microsoft.com/office/drawing/2014/main" val="4183983815"/>
                    </a:ext>
                  </a:extLst>
                </a:gridCol>
                <a:gridCol w="1371957">
                  <a:extLst>
                    <a:ext uri="{9D8B030D-6E8A-4147-A177-3AD203B41FA5}">
                      <a16:colId xmlns:a16="http://schemas.microsoft.com/office/drawing/2014/main" val="402662542"/>
                    </a:ext>
                  </a:extLst>
                </a:gridCol>
                <a:gridCol w="1371957">
                  <a:extLst>
                    <a:ext uri="{9D8B030D-6E8A-4147-A177-3AD203B41FA5}">
                      <a16:colId xmlns:a16="http://schemas.microsoft.com/office/drawing/2014/main" val="3023373691"/>
                    </a:ext>
                  </a:extLst>
                </a:gridCol>
                <a:gridCol w="1371957">
                  <a:extLst>
                    <a:ext uri="{9D8B030D-6E8A-4147-A177-3AD203B41FA5}">
                      <a16:colId xmlns:a16="http://schemas.microsoft.com/office/drawing/2014/main" val="3100563278"/>
                    </a:ext>
                  </a:extLst>
                </a:gridCol>
              </a:tblGrid>
              <a:tr h="370840">
                <a:tc>
                  <a:txBody>
                    <a:bodyPr/>
                    <a:lstStyle/>
                    <a:p>
                      <a:pPr algn="ctr"/>
                      <a:r>
                        <a:rPr lang="en-US">
                          <a:latin typeface="Montserrat Semi Bold" panose="00000700000000000000" pitchFamily="2" charset="0"/>
                        </a:rPr>
                        <a:t>H</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E</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O</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7</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4</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14</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89813241"/>
              </p:ext>
            </p:extLst>
          </p:nvPr>
        </p:nvGraphicFramePr>
        <p:xfrm>
          <a:off x="4760370" y="5042441"/>
          <a:ext cx="6885410" cy="741680"/>
        </p:xfrm>
        <a:graphic>
          <a:graphicData uri="http://schemas.openxmlformats.org/drawingml/2006/table">
            <a:tbl>
              <a:tblPr firstRow="1" bandRow="1">
                <a:tableStyleId>{7DF18680-E054-41AD-8BC1-D1AEF772440D}</a:tableStyleId>
              </a:tblPr>
              <a:tblGrid>
                <a:gridCol w="1377082">
                  <a:extLst>
                    <a:ext uri="{9D8B030D-6E8A-4147-A177-3AD203B41FA5}">
                      <a16:colId xmlns:a16="http://schemas.microsoft.com/office/drawing/2014/main" val="1575125347"/>
                    </a:ext>
                  </a:extLst>
                </a:gridCol>
                <a:gridCol w="1377082">
                  <a:extLst>
                    <a:ext uri="{9D8B030D-6E8A-4147-A177-3AD203B41FA5}">
                      <a16:colId xmlns:a16="http://schemas.microsoft.com/office/drawing/2014/main" val="4183983815"/>
                    </a:ext>
                  </a:extLst>
                </a:gridCol>
                <a:gridCol w="1377082">
                  <a:extLst>
                    <a:ext uri="{9D8B030D-6E8A-4147-A177-3AD203B41FA5}">
                      <a16:colId xmlns:a16="http://schemas.microsoft.com/office/drawing/2014/main" val="402662542"/>
                    </a:ext>
                  </a:extLst>
                </a:gridCol>
                <a:gridCol w="1377082">
                  <a:extLst>
                    <a:ext uri="{9D8B030D-6E8A-4147-A177-3AD203B41FA5}">
                      <a16:colId xmlns:a16="http://schemas.microsoft.com/office/drawing/2014/main" val="3023373691"/>
                    </a:ext>
                  </a:extLst>
                </a:gridCol>
                <a:gridCol w="1377082">
                  <a:extLst>
                    <a:ext uri="{9D8B030D-6E8A-4147-A177-3AD203B41FA5}">
                      <a16:colId xmlns:a16="http://schemas.microsoft.com/office/drawing/2014/main" val="3100563278"/>
                    </a:ext>
                  </a:extLst>
                </a:gridCol>
              </a:tblGrid>
              <a:tr h="370840">
                <a:tc>
                  <a:txBody>
                    <a:bodyPr/>
                    <a:lstStyle/>
                    <a:p>
                      <a:pPr algn="ctr"/>
                      <a:r>
                        <a:rPr lang="en-US">
                          <a:latin typeface="Montserrat Semi Bold" panose="00000700000000000000" pitchFamily="2" charset="0"/>
                        </a:rPr>
                        <a:t>X</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M</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C</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K</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23</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12</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2</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10</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240752034"/>
              </p:ext>
            </p:extLst>
          </p:nvPr>
        </p:nvGraphicFramePr>
        <p:xfrm>
          <a:off x="4760370" y="5796415"/>
          <a:ext cx="6885410" cy="640080"/>
        </p:xfrm>
        <a:graphic>
          <a:graphicData uri="http://schemas.openxmlformats.org/drawingml/2006/table">
            <a:tbl>
              <a:tblPr firstRow="1" bandRow="1">
                <a:tableStyleId>{7DF18680-E054-41AD-8BC1-D1AEF772440D}</a:tableStyleId>
              </a:tblPr>
              <a:tblGrid>
                <a:gridCol w="1377082">
                  <a:extLst>
                    <a:ext uri="{9D8B030D-6E8A-4147-A177-3AD203B41FA5}">
                      <a16:colId xmlns:a16="http://schemas.microsoft.com/office/drawing/2014/main" val="1575125347"/>
                    </a:ext>
                  </a:extLst>
                </a:gridCol>
                <a:gridCol w="1377082">
                  <a:extLst>
                    <a:ext uri="{9D8B030D-6E8A-4147-A177-3AD203B41FA5}">
                      <a16:colId xmlns:a16="http://schemas.microsoft.com/office/drawing/2014/main" val="4183983815"/>
                    </a:ext>
                  </a:extLst>
                </a:gridCol>
                <a:gridCol w="1377082">
                  <a:extLst>
                    <a:ext uri="{9D8B030D-6E8A-4147-A177-3AD203B41FA5}">
                      <a16:colId xmlns:a16="http://schemas.microsoft.com/office/drawing/2014/main" val="402662542"/>
                    </a:ext>
                  </a:extLst>
                </a:gridCol>
                <a:gridCol w="1377082">
                  <a:extLst>
                    <a:ext uri="{9D8B030D-6E8A-4147-A177-3AD203B41FA5}">
                      <a16:colId xmlns:a16="http://schemas.microsoft.com/office/drawing/2014/main" val="3023373691"/>
                    </a:ext>
                  </a:extLst>
                </a:gridCol>
                <a:gridCol w="1377082">
                  <a:extLst>
                    <a:ext uri="{9D8B030D-6E8A-4147-A177-3AD203B41FA5}">
                      <a16:colId xmlns:a16="http://schemas.microsoft.com/office/drawing/2014/main" val="3100563278"/>
                    </a:ext>
                  </a:extLst>
                </a:gridCol>
              </a:tblGrid>
              <a:tr h="370840">
                <a:tc>
                  <a:txBody>
                    <a:bodyPr/>
                    <a:lstStyle/>
                    <a:p>
                      <a:pPr algn="ctr"/>
                      <a:r>
                        <a:rPr lang="en-US">
                          <a:solidFill>
                            <a:srgbClr val="0070C0"/>
                          </a:solidFill>
                          <a:latin typeface="Montserrat Semi Bold" panose="00000700000000000000" pitchFamily="2" charset="0"/>
                        </a:rPr>
                        <a:t>30</a:t>
                      </a:r>
                    </a:p>
                    <a:p>
                      <a:pPr algn="ctr"/>
                      <a:r>
                        <a:rPr lang="en-US">
                          <a:solidFill>
                            <a:srgbClr val="0070C0"/>
                          </a:solidFill>
                          <a:latin typeface="Montserrat Semi Bold" panose="00000700000000000000" pitchFamily="2" charset="0"/>
                        </a:rPr>
                        <a:t>4</a:t>
                      </a: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0070C0"/>
                          </a:solidFill>
                          <a:latin typeface="Montserrat Semi Bold" panose="00000700000000000000" pitchFamily="2" charset="0"/>
                        </a:rPr>
                        <a:t>16</a:t>
                      </a:r>
                    </a:p>
                    <a:p>
                      <a:pPr algn="ctr"/>
                      <a:r>
                        <a:rPr lang="en-US">
                          <a:solidFill>
                            <a:srgbClr val="0070C0"/>
                          </a:solidFill>
                          <a:latin typeface="Montserrat Semi Bold" panose="00000700000000000000" pitchFamily="2" charset="0"/>
                        </a:rPr>
                        <a:t>16</a:t>
                      </a:r>
                      <a:endParaRPr lang="fr-CA">
                        <a:solidFill>
                          <a:srgbClr val="0070C0"/>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0070C0"/>
                          </a:solidFill>
                          <a:latin typeface="Montserrat Semi Bold" panose="00000700000000000000" pitchFamily="2" charset="0"/>
                        </a:rPr>
                        <a:t>13</a:t>
                      </a:r>
                    </a:p>
                    <a:p>
                      <a:pPr algn="ctr"/>
                      <a:r>
                        <a:rPr lang="en-US">
                          <a:solidFill>
                            <a:srgbClr val="0070C0"/>
                          </a:solidFill>
                          <a:latin typeface="Montserrat Semi Bold" panose="00000700000000000000" pitchFamily="2" charset="0"/>
                        </a:rPr>
                        <a:t>13</a:t>
                      </a:r>
                      <a:endParaRPr lang="fr-CA">
                        <a:solidFill>
                          <a:srgbClr val="0070C0"/>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0070C0"/>
                          </a:solidFill>
                          <a:latin typeface="Montserrat Semi Bold" panose="00000700000000000000" pitchFamily="2" charset="0"/>
                        </a:rPr>
                        <a:t>21</a:t>
                      </a:r>
                    </a:p>
                    <a:p>
                      <a:pPr algn="ctr"/>
                      <a:r>
                        <a:rPr lang="en-US">
                          <a:solidFill>
                            <a:srgbClr val="0070C0"/>
                          </a:solidFill>
                          <a:latin typeface="Montserrat Semi Bold" panose="00000700000000000000" pitchFamily="2" charset="0"/>
                        </a:rPr>
                        <a:t>21</a:t>
                      </a:r>
                      <a:endParaRPr lang="fr-CA">
                        <a:solidFill>
                          <a:srgbClr val="0070C0"/>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0070C0"/>
                          </a:solidFill>
                          <a:latin typeface="Montserrat Semi Bold" panose="00000700000000000000" pitchFamily="2" charset="0"/>
                        </a:rPr>
                        <a:t>25</a:t>
                      </a:r>
                    </a:p>
                    <a:p>
                      <a:pPr algn="ctr"/>
                      <a:r>
                        <a:rPr lang="en-US">
                          <a:solidFill>
                            <a:srgbClr val="0070C0"/>
                          </a:solidFill>
                          <a:latin typeface="Montserrat Semi Bold" panose="00000700000000000000" pitchFamily="2" charset="0"/>
                        </a:rPr>
                        <a:t>25</a:t>
                      </a:r>
                      <a:endParaRPr lang="fr-CA">
                        <a:solidFill>
                          <a:srgbClr val="0070C0"/>
                        </a:solidFill>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spTree>
    <p:extLst>
      <p:ext uri="{BB962C8B-B14F-4D97-AF65-F5344CB8AC3E}">
        <p14:creationId xmlns:p14="http://schemas.microsoft.com/office/powerpoint/2010/main" val="330499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754489" y="370203"/>
            <a:ext cx="6683023" cy="523220"/>
          </a:xfrm>
          <a:prstGeom prst="rect">
            <a:avLst/>
          </a:prstGeom>
          <a:noFill/>
          <a:ln>
            <a:noFill/>
          </a:ln>
        </p:spPr>
        <p:txBody>
          <a:bodyPr wrap="square" rtlCol="0">
            <a:spAutoFit/>
          </a:bodyPr>
          <a:lstStyle/>
          <a:p>
            <a:pPr algn="ctr"/>
            <a:r>
              <a:rPr lang="en-US" sz="2800">
                <a:solidFill>
                  <a:srgbClr val="2EC4B6"/>
                </a:solidFill>
                <a:latin typeface="Montserrat Semi Bold" panose="00000700000000000000" pitchFamily="2" charset="0"/>
                <a:ea typeface="Nexa Bold" charset="0"/>
                <a:cs typeface="Nexa Bold" charset="0"/>
              </a:rPr>
              <a:t>KHÓA DÒNG (STREAM CIPHER)</a:t>
            </a:r>
            <a:endParaRPr lang="en-US" sz="2800" dirty="0">
              <a:solidFill>
                <a:srgbClr val="2EC4B6"/>
              </a:solidFill>
              <a:latin typeface="Montserrat Semi Bold" panose="00000700000000000000" pitchFamily="2" charset="0"/>
              <a:ea typeface="Nexa Bold" charset="0"/>
              <a:cs typeface="Nexa Bold" charset="0"/>
            </a:endParaRPr>
          </a:p>
        </p:txBody>
      </p:sp>
      <p:cxnSp>
        <p:nvCxnSpPr>
          <p:cNvPr id="19" name="Straight Connector 18"/>
          <p:cNvCxnSpPr/>
          <p:nvPr/>
        </p:nvCxnSpPr>
        <p:spPr>
          <a:xfrm>
            <a:off x="5595937" y="1045733"/>
            <a:ext cx="1000127"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23414" y="2743492"/>
            <a:ext cx="7053943" cy="1169551"/>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BƯỚC 4: ĐỔI TỪ SỐ THÀNH CHỮ VÀ TRUYỀN ĐI</a:t>
            </a:r>
          </a:p>
          <a:p>
            <a:pPr algn="just">
              <a:spcAft>
                <a:spcPts val="1200"/>
              </a:spcAft>
            </a:pPr>
            <a:r>
              <a:rPr lang="en-US" sz="2000">
                <a:solidFill>
                  <a:schemeClr val="tx1">
                    <a:lumMod val="75000"/>
                    <a:lumOff val="25000"/>
                  </a:schemeClr>
                </a:solidFill>
                <a:latin typeface="Myriad Set Pro" panose="02000400000000000000" pitchFamily="2" charset="0"/>
              </a:rPr>
              <a:t>Tương tự như bước 1, ta sẽ đổi các con số thành các chữ cái và Alice có thể truyền đi nội dung đã mã hóa.</a:t>
            </a:r>
            <a:endParaRPr lang="fr-CA" sz="2000">
              <a:solidFill>
                <a:schemeClr val="tx1">
                  <a:lumMod val="75000"/>
                  <a:lumOff val="25000"/>
                </a:schemeClr>
              </a:solidFill>
              <a:latin typeface="Myriad Set Pro" panose="02000400000000000000"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15801325"/>
              </p:ext>
            </p:extLst>
          </p:nvPr>
        </p:nvGraphicFramePr>
        <p:xfrm>
          <a:off x="4623414" y="4081037"/>
          <a:ext cx="7038155" cy="741680"/>
        </p:xfrm>
        <a:graphic>
          <a:graphicData uri="http://schemas.openxmlformats.org/drawingml/2006/table">
            <a:tbl>
              <a:tblPr firstRow="1" bandRow="1">
                <a:tableStyleId>{7DF18680-E054-41AD-8BC1-D1AEF772440D}</a:tableStyleId>
              </a:tblPr>
              <a:tblGrid>
                <a:gridCol w="1407631">
                  <a:extLst>
                    <a:ext uri="{9D8B030D-6E8A-4147-A177-3AD203B41FA5}">
                      <a16:colId xmlns:a16="http://schemas.microsoft.com/office/drawing/2014/main" val="1575125347"/>
                    </a:ext>
                  </a:extLst>
                </a:gridCol>
                <a:gridCol w="1407631">
                  <a:extLst>
                    <a:ext uri="{9D8B030D-6E8A-4147-A177-3AD203B41FA5}">
                      <a16:colId xmlns:a16="http://schemas.microsoft.com/office/drawing/2014/main" val="4183983815"/>
                    </a:ext>
                  </a:extLst>
                </a:gridCol>
                <a:gridCol w="1407631">
                  <a:extLst>
                    <a:ext uri="{9D8B030D-6E8A-4147-A177-3AD203B41FA5}">
                      <a16:colId xmlns:a16="http://schemas.microsoft.com/office/drawing/2014/main" val="402662542"/>
                    </a:ext>
                  </a:extLst>
                </a:gridCol>
                <a:gridCol w="1407631">
                  <a:extLst>
                    <a:ext uri="{9D8B030D-6E8A-4147-A177-3AD203B41FA5}">
                      <a16:colId xmlns:a16="http://schemas.microsoft.com/office/drawing/2014/main" val="3023373691"/>
                    </a:ext>
                  </a:extLst>
                </a:gridCol>
                <a:gridCol w="1407631">
                  <a:extLst>
                    <a:ext uri="{9D8B030D-6E8A-4147-A177-3AD203B41FA5}">
                      <a16:colId xmlns:a16="http://schemas.microsoft.com/office/drawing/2014/main" val="3100563278"/>
                    </a:ext>
                  </a:extLst>
                </a:gridCol>
              </a:tblGrid>
              <a:tr h="370840">
                <a:tc>
                  <a:txBody>
                    <a:bodyPr/>
                    <a:lstStyle/>
                    <a:p>
                      <a:pPr algn="ctr"/>
                      <a:r>
                        <a:rPr lang="en-US">
                          <a:solidFill>
                            <a:schemeClr val="bg1"/>
                          </a:solidFill>
                          <a:latin typeface="Montserrat Semi Bold" panose="00000700000000000000" pitchFamily="2" charset="0"/>
                        </a:rPr>
                        <a:t>4</a:t>
                      </a: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16</a:t>
                      </a:r>
                      <a:endParaRPr lang="fr-CA">
                        <a:solidFill>
                          <a:schemeClr val="bg1"/>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13</a:t>
                      </a:r>
                      <a:endParaRPr lang="fr-CA">
                        <a:solidFill>
                          <a:schemeClr val="bg1"/>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21</a:t>
                      </a:r>
                      <a:endParaRPr lang="fr-CA">
                        <a:solidFill>
                          <a:schemeClr val="bg1"/>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25</a:t>
                      </a:r>
                      <a:endParaRPr lang="fr-CA">
                        <a:solidFill>
                          <a:schemeClr val="bg1"/>
                        </a:solidFill>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E</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Q</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N</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V</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Z</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sp>
        <p:nvSpPr>
          <p:cNvPr id="29" name="Rectangle 28"/>
          <p:cNvSpPr/>
          <p:nvPr/>
        </p:nvSpPr>
        <p:spPr>
          <a:xfrm rot="2046707">
            <a:off x="11583703" y="4672514"/>
            <a:ext cx="3695307" cy="3598360"/>
          </a:xfrm>
          <a:prstGeom prst="rect">
            <a:avLst/>
          </a:prstGeom>
          <a:noFill/>
          <a:ln w="101600">
            <a:solidFill>
              <a:srgbClr val="2EC4B6">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990852" y="-296667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a:off x="-1976347" y="-1265339"/>
            <a:ext cx="5211228" cy="5211229"/>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pic>
        <p:nvPicPr>
          <p:cNvPr id="21" name="Picture 2" descr="document, file, file type, page, paper, resume, she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0" y="1560158"/>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289786" y="2294471"/>
            <a:ext cx="2137560" cy="3416320"/>
          </a:xfrm>
          <a:prstGeom prst="rect">
            <a:avLst/>
          </a:prstGeom>
          <a:noFill/>
        </p:spPr>
        <p:txBody>
          <a:bodyPr wrap="square" rtlCol="0">
            <a:spAutoFit/>
          </a:bodyPr>
          <a:lstStyle/>
          <a:p>
            <a:pPr algn="just"/>
            <a:r>
              <a:rPr lang="en-US">
                <a:solidFill>
                  <a:srgbClr val="2EC4B6"/>
                </a:solidFill>
                <a:latin typeface="Consolas" panose="020B0609020204030204" pitchFamily="49" charset="0"/>
              </a:rPr>
              <a:t>XMCKL</a:t>
            </a:r>
            <a:r>
              <a:rPr lang="en-US">
                <a:latin typeface="Consolas" panose="020B0609020204030204" pitchFamily="49" charset="0"/>
              </a:rPr>
              <a:t>AERKLGNLKASDNKLASDNFKODNVLJKNSDLJKACNLASNFJKLSDNCJKLBNSADKLFCNDJKVDKASMNCLASKJFSDKLNAFOINASJKLCVNHJLDAFNVKLEAJFVKLANFVJKASDKLFVNASKJJDBNFVJKASDFLVHLVIETPHAPMUOIBABKTPHCMDANANG</a:t>
            </a:r>
            <a:endParaRPr lang="fr-CA">
              <a:latin typeface="Consolas" panose="020B0609020204030204" pitchFamily="49" charset="0"/>
            </a:endParaRPr>
          </a:p>
        </p:txBody>
      </p:sp>
      <p:sp>
        <p:nvSpPr>
          <p:cNvPr id="23" name="Cross 22"/>
          <p:cNvSpPr/>
          <p:nvPr/>
        </p:nvSpPr>
        <p:spPr>
          <a:xfrm>
            <a:off x="1146993" y="1021324"/>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lock, locked, secur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363" y="5225903"/>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02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754489" y="370203"/>
            <a:ext cx="6683023" cy="523220"/>
          </a:xfrm>
          <a:prstGeom prst="rect">
            <a:avLst/>
          </a:prstGeom>
          <a:noFill/>
          <a:ln>
            <a:noFill/>
          </a:ln>
        </p:spPr>
        <p:txBody>
          <a:bodyPr wrap="square" rtlCol="0">
            <a:spAutoFit/>
          </a:bodyPr>
          <a:lstStyle/>
          <a:p>
            <a:pPr algn="ctr"/>
            <a:r>
              <a:rPr lang="en-US" sz="2800">
                <a:solidFill>
                  <a:srgbClr val="2EC4B6"/>
                </a:solidFill>
                <a:latin typeface="Montserrat Semi Bold" panose="00000700000000000000" pitchFamily="2" charset="0"/>
                <a:ea typeface="Nexa Bold" charset="0"/>
                <a:cs typeface="Nexa Bold" charset="0"/>
              </a:rPr>
              <a:t>KHÓA DÒNG (STREAM CIPHER)</a:t>
            </a:r>
            <a:endParaRPr lang="en-US" sz="2800" dirty="0">
              <a:solidFill>
                <a:srgbClr val="2EC4B6"/>
              </a:solidFill>
              <a:latin typeface="Montserrat Semi Bold" panose="00000700000000000000" pitchFamily="2" charset="0"/>
              <a:ea typeface="Nexa Bold" charset="0"/>
              <a:cs typeface="Nexa Bold" charset="0"/>
            </a:endParaRPr>
          </a:p>
        </p:txBody>
      </p:sp>
      <p:cxnSp>
        <p:nvCxnSpPr>
          <p:cNvPr id="19" name="Straight Connector 18"/>
          <p:cNvCxnSpPr/>
          <p:nvPr/>
        </p:nvCxnSpPr>
        <p:spPr>
          <a:xfrm>
            <a:off x="5595937" y="1045733"/>
            <a:ext cx="1000127"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84378" y="1840024"/>
            <a:ext cx="7053943" cy="1169551"/>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QUY TRÌNH GIẢI MÃ</a:t>
            </a:r>
          </a:p>
          <a:p>
            <a:pPr algn="just">
              <a:spcAft>
                <a:spcPts val="1200"/>
              </a:spcAft>
            </a:pPr>
            <a:r>
              <a:rPr lang="en-US" sz="2000">
                <a:solidFill>
                  <a:schemeClr val="tx1">
                    <a:lumMod val="75000"/>
                    <a:lumOff val="25000"/>
                  </a:schemeClr>
                </a:solidFill>
                <a:latin typeface="Myriad Set Pro" panose="02000400000000000000" pitchFamily="2" charset="0"/>
              </a:rPr>
              <a:t>Ta thực hiện y như quy trình mã hóa, nhưng chỉ có điều thay vì cộng, ta sẽ thực hiện phép trừ.</a:t>
            </a:r>
            <a:endParaRPr lang="fr-CA" sz="2000">
              <a:solidFill>
                <a:schemeClr val="tx1">
                  <a:lumMod val="75000"/>
                  <a:lumOff val="25000"/>
                </a:schemeClr>
              </a:solidFill>
              <a:latin typeface="Myriad Set Pro" panose="02000400000000000000"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52467045"/>
              </p:ext>
            </p:extLst>
          </p:nvPr>
        </p:nvGraphicFramePr>
        <p:xfrm>
          <a:off x="4684374" y="4036797"/>
          <a:ext cx="7038155" cy="741680"/>
        </p:xfrm>
        <a:graphic>
          <a:graphicData uri="http://schemas.openxmlformats.org/drawingml/2006/table">
            <a:tbl>
              <a:tblPr firstRow="1" bandRow="1">
                <a:tableStyleId>{7DF18680-E054-41AD-8BC1-D1AEF772440D}</a:tableStyleId>
              </a:tblPr>
              <a:tblGrid>
                <a:gridCol w="1407631">
                  <a:extLst>
                    <a:ext uri="{9D8B030D-6E8A-4147-A177-3AD203B41FA5}">
                      <a16:colId xmlns:a16="http://schemas.microsoft.com/office/drawing/2014/main" val="1575125347"/>
                    </a:ext>
                  </a:extLst>
                </a:gridCol>
                <a:gridCol w="1407631">
                  <a:extLst>
                    <a:ext uri="{9D8B030D-6E8A-4147-A177-3AD203B41FA5}">
                      <a16:colId xmlns:a16="http://schemas.microsoft.com/office/drawing/2014/main" val="4183983815"/>
                    </a:ext>
                  </a:extLst>
                </a:gridCol>
                <a:gridCol w="1407631">
                  <a:extLst>
                    <a:ext uri="{9D8B030D-6E8A-4147-A177-3AD203B41FA5}">
                      <a16:colId xmlns:a16="http://schemas.microsoft.com/office/drawing/2014/main" val="402662542"/>
                    </a:ext>
                  </a:extLst>
                </a:gridCol>
                <a:gridCol w="1407631">
                  <a:extLst>
                    <a:ext uri="{9D8B030D-6E8A-4147-A177-3AD203B41FA5}">
                      <a16:colId xmlns:a16="http://schemas.microsoft.com/office/drawing/2014/main" val="3023373691"/>
                    </a:ext>
                  </a:extLst>
                </a:gridCol>
                <a:gridCol w="1407631">
                  <a:extLst>
                    <a:ext uri="{9D8B030D-6E8A-4147-A177-3AD203B41FA5}">
                      <a16:colId xmlns:a16="http://schemas.microsoft.com/office/drawing/2014/main" val="3100563278"/>
                    </a:ext>
                  </a:extLst>
                </a:gridCol>
              </a:tblGrid>
              <a:tr h="370840">
                <a:tc>
                  <a:txBody>
                    <a:bodyPr/>
                    <a:lstStyle/>
                    <a:p>
                      <a:pPr algn="ctr"/>
                      <a:r>
                        <a:rPr lang="en-US">
                          <a:latin typeface="Montserrat Semi Bold" panose="00000700000000000000" pitchFamily="2" charset="0"/>
                        </a:rPr>
                        <a:t>X</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M</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C</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K</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L</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23</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12</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2</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10</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11</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sp>
        <p:nvSpPr>
          <p:cNvPr id="29" name="Rectangle 28"/>
          <p:cNvSpPr/>
          <p:nvPr/>
        </p:nvSpPr>
        <p:spPr>
          <a:xfrm rot="2046707">
            <a:off x="11583703" y="4672514"/>
            <a:ext cx="3695307" cy="3598360"/>
          </a:xfrm>
          <a:prstGeom prst="rect">
            <a:avLst/>
          </a:prstGeom>
          <a:noFill/>
          <a:ln w="101600">
            <a:solidFill>
              <a:srgbClr val="2EC4B6">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990852" y="-296667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a:off x="-1976347" y="-1265339"/>
            <a:ext cx="5211228" cy="5211229"/>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940310685"/>
              </p:ext>
            </p:extLst>
          </p:nvPr>
        </p:nvGraphicFramePr>
        <p:xfrm>
          <a:off x="4684375" y="3207934"/>
          <a:ext cx="7038155" cy="741680"/>
        </p:xfrm>
        <a:graphic>
          <a:graphicData uri="http://schemas.openxmlformats.org/drawingml/2006/table">
            <a:tbl>
              <a:tblPr firstRow="1" bandRow="1">
                <a:tableStyleId>{7DF18680-E054-41AD-8BC1-D1AEF772440D}</a:tableStyleId>
              </a:tblPr>
              <a:tblGrid>
                <a:gridCol w="1407631">
                  <a:extLst>
                    <a:ext uri="{9D8B030D-6E8A-4147-A177-3AD203B41FA5}">
                      <a16:colId xmlns:a16="http://schemas.microsoft.com/office/drawing/2014/main" val="1575125347"/>
                    </a:ext>
                  </a:extLst>
                </a:gridCol>
                <a:gridCol w="1407631">
                  <a:extLst>
                    <a:ext uri="{9D8B030D-6E8A-4147-A177-3AD203B41FA5}">
                      <a16:colId xmlns:a16="http://schemas.microsoft.com/office/drawing/2014/main" val="4183983815"/>
                    </a:ext>
                  </a:extLst>
                </a:gridCol>
                <a:gridCol w="1407631">
                  <a:extLst>
                    <a:ext uri="{9D8B030D-6E8A-4147-A177-3AD203B41FA5}">
                      <a16:colId xmlns:a16="http://schemas.microsoft.com/office/drawing/2014/main" val="402662542"/>
                    </a:ext>
                  </a:extLst>
                </a:gridCol>
                <a:gridCol w="1407631">
                  <a:extLst>
                    <a:ext uri="{9D8B030D-6E8A-4147-A177-3AD203B41FA5}">
                      <a16:colId xmlns:a16="http://schemas.microsoft.com/office/drawing/2014/main" val="3023373691"/>
                    </a:ext>
                  </a:extLst>
                </a:gridCol>
                <a:gridCol w="1407631">
                  <a:extLst>
                    <a:ext uri="{9D8B030D-6E8A-4147-A177-3AD203B41FA5}">
                      <a16:colId xmlns:a16="http://schemas.microsoft.com/office/drawing/2014/main" val="3100563278"/>
                    </a:ext>
                  </a:extLst>
                </a:gridCol>
              </a:tblGrid>
              <a:tr h="370840">
                <a:tc>
                  <a:txBody>
                    <a:bodyPr/>
                    <a:lstStyle/>
                    <a:p>
                      <a:pPr algn="ctr"/>
                      <a:r>
                        <a:rPr lang="en-US">
                          <a:latin typeface="Montserrat Semi Bold" panose="00000700000000000000" pitchFamily="2" charset="0"/>
                        </a:rPr>
                        <a:t>E</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Q</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N</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V</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Z</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a:latin typeface="Montserrat Semi Bold" panose="00000700000000000000" pitchFamily="2" charset="0"/>
                        </a:rPr>
                        <a:t>4</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16</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13</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21</a:t>
                      </a:r>
                      <a:endParaRPr lang="fr-CA">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atin typeface="Montserrat Semi Bold" panose="00000700000000000000" pitchFamily="2" charset="0"/>
                        </a:rPr>
                        <a:t>15</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69287328"/>
              </p:ext>
            </p:extLst>
          </p:nvPr>
        </p:nvGraphicFramePr>
        <p:xfrm>
          <a:off x="4684374" y="4871575"/>
          <a:ext cx="7038155" cy="741680"/>
        </p:xfrm>
        <a:graphic>
          <a:graphicData uri="http://schemas.openxmlformats.org/drawingml/2006/table">
            <a:tbl>
              <a:tblPr firstRow="1" bandRow="1">
                <a:tableStyleId>{7DF18680-E054-41AD-8BC1-D1AEF772440D}</a:tableStyleId>
              </a:tblPr>
              <a:tblGrid>
                <a:gridCol w="1407631">
                  <a:extLst>
                    <a:ext uri="{9D8B030D-6E8A-4147-A177-3AD203B41FA5}">
                      <a16:colId xmlns:a16="http://schemas.microsoft.com/office/drawing/2014/main" val="1575125347"/>
                    </a:ext>
                  </a:extLst>
                </a:gridCol>
                <a:gridCol w="1407631">
                  <a:extLst>
                    <a:ext uri="{9D8B030D-6E8A-4147-A177-3AD203B41FA5}">
                      <a16:colId xmlns:a16="http://schemas.microsoft.com/office/drawing/2014/main" val="4183983815"/>
                    </a:ext>
                  </a:extLst>
                </a:gridCol>
                <a:gridCol w="1407631">
                  <a:extLst>
                    <a:ext uri="{9D8B030D-6E8A-4147-A177-3AD203B41FA5}">
                      <a16:colId xmlns:a16="http://schemas.microsoft.com/office/drawing/2014/main" val="402662542"/>
                    </a:ext>
                  </a:extLst>
                </a:gridCol>
                <a:gridCol w="1407631">
                  <a:extLst>
                    <a:ext uri="{9D8B030D-6E8A-4147-A177-3AD203B41FA5}">
                      <a16:colId xmlns:a16="http://schemas.microsoft.com/office/drawing/2014/main" val="3023373691"/>
                    </a:ext>
                  </a:extLst>
                </a:gridCol>
                <a:gridCol w="1407631">
                  <a:extLst>
                    <a:ext uri="{9D8B030D-6E8A-4147-A177-3AD203B41FA5}">
                      <a16:colId xmlns:a16="http://schemas.microsoft.com/office/drawing/2014/main" val="3100563278"/>
                    </a:ext>
                  </a:extLst>
                </a:gridCol>
              </a:tblGrid>
              <a:tr h="370840">
                <a:tc>
                  <a:txBody>
                    <a:bodyPr/>
                    <a:lstStyle/>
                    <a:p>
                      <a:pPr algn="ctr"/>
                      <a:r>
                        <a:rPr lang="en-US">
                          <a:solidFill>
                            <a:srgbClr val="2EC4B6"/>
                          </a:solidFill>
                          <a:latin typeface="Montserrat Semi Bold" panose="00000700000000000000" pitchFamily="2" charset="0"/>
                        </a:rPr>
                        <a:t>-19</a:t>
                      </a:r>
                      <a:endParaRPr lang="fr-CA">
                        <a:solidFill>
                          <a:srgbClr val="2EC4B6"/>
                        </a:solidFill>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2EC4B6"/>
                          </a:solidFill>
                          <a:latin typeface="Montserrat Semi Bold" panose="00000700000000000000" pitchFamily="2" charset="0"/>
                        </a:rPr>
                        <a:t>4</a:t>
                      </a:r>
                      <a:endParaRPr lang="fr-CA">
                        <a:solidFill>
                          <a:srgbClr val="2EC4B6"/>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2EC4B6"/>
                          </a:solidFill>
                          <a:latin typeface="Montserrat Semi Bold" panose="00000700000000000000" pitchFamily="2" charset="0"/>
                        </a:rPr>
                        <a:t>11</a:t>
                      </a:r>
                      <a:endParaRPr lang="fr-CA">
                        <a:solidFill>
                          <a:srgbClr val="2EC4B6"/>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2EC4B6"/>
                          </a:solidFill>
                          <a:latin typeface="Montserrat Semi Bold" panose="00000700000000000000" pitchFamily="2" charset="0"/>
                        </a:rPr>
                        <a:t>11</a:t>
                      </a:r>
                      <a:endParaRPr lang="fr-CA">
                        <a:solidFill>
                          <a:srgbClr val="2EC4B6"/>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solidFill>
                            <a:srgbClr val="2EC4B6"/>
                          </a:solidFill>
                          <a:latin typeface="Montserrat Semi Bold" panose="00000700000000000000" pitchFamily="2" charset="0"/>
                        </a:rPr>
                        <a:t>14</a:t>
                      </a:r>
                      <a:endParaRPr lang="fr-CA">
                        <a:solidFill>
                          <a:srgbClr val="2EC4B6"/>
                        </a:solidFill>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r h="370840">
                <a:tc>
                  <a:txBody>
                    <a:bodyPr/>
                    <a:lstStyle/>
                    <a:p>
                      <a:pPr algn="ctr"/>
                      <a:r>
                        <a:rPr lang="en-US">
                          <a:solidFill>
                            <a:schemeClr val="bg1"/>
                          </a:solidFill>
                          <a:latin typeface="Montserrat Semi Bold" panose="00000700000000000000" pitchFamily="2" charset="0"/>
                        </a:rPr>
                        <a:t>H</a:t>
                      </a:r>
                      <a:endParaRPr lang="fr-CA">
                        <a:solidFill>
                          <a:schemeClr val="bg1"/>
                        </a:solidFill>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E</a:t>
                      </a:r>
                      <a:endParaRPr lang="fr-CA">
                        <a:solidFill>
                          <a:schemeClr val="bg1"/>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L</a:t>
                      </a:r>
                      <a:endParaRPr lang="fr-CA">
                        <a:solidFill>
                          <a:schemeClr val="bg1"/>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L</a:t>
                      </a:r>
                      <a:endParaRPr lang="fr-CA">
                        <a:solidFill>
                          <a:schemeClr val="bg1"/>
                        </a:solidFill>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rgbClr val="2EC4B6"/>
                    </a:solidFill>
                  </a:tcPr>
                </a:tc>
                <a:tc>
                  <a:txBody>
                    <a:bodyPr/>
                    <a:lstStyle/>
                    <a:p>
                      <a:pPr algn="ctr"/>
                      <a:r>
                        <a:rPr lang="en-US">
                          <a:solidFill>
                            <a:schemeClr val="bg1"/>
                          </a:solidFill>
                          <a:latin typeface="Montserrat Semi Bold" panose="00000700000000000000" pitchFamily="2" charset="0"/>
                        </a:rPr>
                        <a:t>O</a:t>
                      </a:r>
                      <a:endParaRPr lang="fr-CA">
                        <a:solidFill>
                          <a:schemeClr val="bg1"/>
                        </a:solidFill>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52262261"/>
                  </a:ext>
                </a:extLst>
              </a:tr>
            </a:tbl>
          </a:graphicData>
        </a:graphic>
      </p:graphicFrame>
      <p:pic>
        <p:nvPicPr>
          <p:cNvPr id="22" name="Picture 2" descr="document, file, file type, page, paper, resume, she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0" y="1560158"/>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289786" y="2294471"/>
            <a:ext cx="2137560" cy="3416320"/>
          </a:xfrm>
          <a:prstGeom prst="rect">
            <a:avLst/>
          </a:prstGeom>
          <a:noFill/>
        </p:spPr>
        <p:txBody>
          <a:bodyPr wrap="square" rtlCol="0">
            <a:spAutoFit/>
          </a:bodyPr>
          <a:lstStyle/>
          <a:p>
            <a:pPr algn="just"/>
            <a:r>
              <a:rPr lang="en-US">
                <a:solidFill>
                  <a:srgbClr val="2EC4B6"/>
                </a:solidFill>
                <a:latin typeface="Consolas" panose="020B0609020204030204" pitchFamily="49" charset="0"/>
              </a:rPr>
              <a:t>XMCKL</a:t>
            </a:r>
            <a:r>
              <a:rPr lang="en-US">
                <a:latin typeface="Consolas" panose="020B0609020204030204" pitchFamily="49" charset="0"/>
              </a:rPr>
              <a:t>AERKLGNLKASDNKLASDNFKODNVLJKNSDLJKACNLASNFJKLSDNCJKLBNSADKLFCNDJKVDKASMNCLASKJFSDKLNAFOINASJKLCVNHJLDAFNVKLEAJFVKLANFVJKASDKLFVNASKJJDBNFVJKASDFLVHLVIETPHAPMUOIBABKTPHCMDANANG</a:t>
            </a:r>
            <a:endParaRPr lang="fr-CA">
              <a:latin typeface="Consolas" panose="020B0609020204030204" pitchFamily="49" charset="0"/>
            </a:endParaRPr>
          </a:p>
        </p:txBody>
      </p:sp>
      <p:sp>
        <p:nvSpPr>
          <p:cNvPr id="24" name="Cross 23"/>
          <p:cNvSpPr/>
          <p:nvPr/>
        </p:nvSpPr>
        <p:spPr>
          <a:xfrm>
            <a:off x="1146993" y="1021324"/>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descr="lock, locked, secur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363" y="5225903"/>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936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115" y="0"/>
            <a:ext cx="8873770" cy="6858000"/>
          </a:xfrm>
          <a:prstGeom prst="rect">
            <a:avLst/>
          </a:prstGeom>
        </p:spPr>
      </p:pic>
    </p:spTree>
    <p:extLst>
      <p:ext uri="{BB962C8B-B14F-4D97-AF65-F5344CB8AC3E}">
        <p14:creationId xmlns:p14="http://schemas.microsoft.com/office/powerpoint/2010/main" val="189864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26"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1200329"/>
          </a:xfrm>
          <a:prstGeom prst="rect">
            <a:avLst/>
          </a:prstGeom>
          <a:noFill/>
        </p:spPr>
        <p:txBody>
          <a:bodyPr wrap="square" rtlCol="0">
            <a:spAutoFit/>
          </a:bodyPr>
          <a:lstStyle/>
          <a:p>
            <a:r>
              <a:rPr lang="en-US" sz="2400">
                <a:solidFill>
                  <a:schemeClr val="bg1"/>
                </a:solidFill>
                <a:latin typeface="Myriad Set Pro" panose="02000400000000000000" pitchFamily="2" charset="0"/>
              </a:rPr>
              <a:t>Sử dụng bảng khóa đã cho, hãy mã hóa cụm từ “MUFC”. Biết quy ước là A=0, B=1, C=2, ..., Z=25.</a:t>
            </a:r>
            <a:endParaRPr lang="fr-CA" sz="2400">
              <a:solidFill>
                <a:schemeClr val="bg1"/>
              </a:solidFill>
              <a:latin typeface="Myriad Set Pro" panose="02000400000000000000" pitchFamily="2" charset="0"/>
            </a:endParaRPr>
          </a:p>
        </p:txBody>
      </p:sp>
      <p:sp>
        <p:nvSpPr>
          <p:cNvPr id="12" name="Cross 11"/>
          <p:cNvSpPr/>
          <p:nvPr/>
        </p:nvSpPr>
        <p:spPr>
          <a:xfrm>
            <a:off x="2476475" y="473208"/>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descr="document, file, file type, page, paper, resume, shee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302" y="381968"/>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879758" y="1116281"/>
            <a:ext cx="2137560" cy="3416320"/>
          </a:xfrm>
          <a:prstGeom prst="rect">
            <a:avLst/>
          </a:prstGeom>
          <a:noFill/>
        </p:spPr>
        <p:txBody>
          <a:bodyPr wrap="square" rtlCol="0">
            <a:spAutoFit/>
          </a:bodyPr>
          <a:lstStyle/>
          <a:p>
            <a:pPr algn="just"/>
            <a:r>
              <a:rPr lang="en-US">
                <a:latin typeface="Consolas" panose="020B0609020204030204" pitchFamily="49" charset="0"/>
              </a:rPr>
              <a:t>XMCKLAERKLGNLKASDNKLASDNFKODNVLJKNSDLJKACNLASNFJKLSDNCJKLBNSADKLFCNDJKVDKASMNCLASKJFSDKLNAFOINASJKLCVNHJLDAFNVKLEAJFVKLANFVJKASDKLFVNASKJJDBNFVJKASDFLVHLVIETPHAPMUOIBABKTPHCMDANANG</a:t>
            </a:r>
            <a:endParaRPr lang="fr-CA">
              <a:latin typeface="Consolas" panose="020B0609020204030204" pitchFamily="49" charset="0"/>
            </a:endParaRPr>
          </a:p>
        </p:txBody>
      </p:sp>
      <p:sp>
        <p:nvSpPr>
          <p:cNvPr id="30" name="TextBox 29"/>
          <p:cNvSpPr txBox="1"/>
          <p:nvPr/>
        </p:nvSpPr>
        <p:spPr>
          <a:xfrm>
            <a:off x="6266072" y="5229288"/>
            <a:ext cx="5364932" cy="1323439"/>
          </a:xfrm>
          <a:prstGeom prst="rect">
            <a:avLst/>
          </a:prstGeom>
          <a:noFill/>
        </p:spPr>
        <p:txBody>
          <a:bodyPr wrap="square" rtlCol="0">
            <a:spAutoFit/>
          </a:bodyPr>
          <a:lstStyle/>
          <a:p>
            <a:pPr algn="ctr">
              <a:spcAft>
                <a:spcPts val="1200"/>
              </a:spcAft>
            </a:pPr>
            <a:r>
              <a:rPr lang="en-US" sz="2000">
                <a:solidFill>
                  <a:schemeClr val="tx1">
                    <a:lumMod val="75000"/>
                    <a:lumOff val="25000"/>
                  </a:schemeClr>
                </a:solidFill>
                <a:latin typeface="Myriad Set Pro" panose="02000400000000000000" pitchFamily="2" charset="0"/>
              </a:rPr>
              <a:t>A=0, B=1, C=2, D=3, E=4, F=5, G=6, H=7, I=8, J=9, K=10, L=11, M=12, N=13, O=14, P=15, Q=16, R=17, S=18, T=19, U=20, V=21, W=22, X=23, Y=24, Z=25.</a:t>
            </a:r>
            <a:endParaRPr lang="fr-CA" sz="2000">
              <a:solidFill>
                <a:schemeClr val="tx1">
                  <a:lumMod val="75000"/>
                  <a:lumOff val="25000"/>
                </a:schemeClr>
              </a:solidFill>
              <a:latin typeface="Myriad Set Pro" panose="02000400000000000000" pitchFamily="2" charset="0"/>
            </a:endParaRPr>
          </a:p>
        </p:txBody>
      </p:sp>
    </p:spTree>
    <p:extLst>
      <p:ext uri="{BB962C8B-B14F-4D97-AF65-F5344CB8AC3E}">
        <p14:creationId xmlns:p14="http://schemas.microsoft.com/office/powerpoint/2010/main" val="342646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53219" y="1788370"/>
            <a:ext cx="5495303" cy="1938992"/>
          </a:xfrm>
          <a:prstGeom prst="rect">
            <a:avLst/>
          </a:prstGeom>
        </p:spPr>
        <p:txBody>
          <a:bodyPr wrap="square">
            <a:spAutoFit/>
          </a:bodyPr>
          <a:lstStyle/>
          <a:p>
            <a:pPr algn="just"/>
            <a:r>
              <a:rPr lang="en-US" sz="2400">
                <a:solidFill>
                  <a:schemeClr val="tx1">
                    <a:lumMod val="75000"/>
                    <a:lumOff val="25000"/>
                  </a:schemeClr>
                </a:solidFill>
                <a:latin typeface="Myriad Set Pro" panose="02000400000000000000" pitchFamily="2" charset="0"/>
                <a:ea typeface="Roboto Medium" charset="0"/>
                <a:cs typeface="Roboto Medium" charset="0"/>
              </a:rPr>
              <a:t>Thay vì cộng trừ trên các con số, ta sẽ dung phép toán XOR để thao tác mã hóa và giải mã trực tiếp trên các bit. Nhờ tính chất mà XOR có tầm quan trọng đặc biệt trong lĩnh vực mật mã.</a:t>
            </a:r>
            <a:endParaRPr lang="en-US" sz="2400"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7" name="TextBox 6"/>
          <p:cNvSpPr txBox="1"/>
          <p:nvPr/>
        </p:nvSpPr>
        <p:spPr>
          <a:xfrm>
            <a:off x="853219" y="849567"/>
            <a:ext cx="3441968" cy="830997"/>
          </a:xfrm>
          <a:prstGeom prst="rect">
            <a:avLst/>
          </a:prstGeom>
          <a:noFill/>
        </p:spPr>
        <p:txBody>
          <a:bodyPr wrap="none" rtlCol="0">
            <a:spAutoFit/>
          </a:bodyPr>
          <a:lstStyle/>
          <a:p>
            <a:r>
              <a:rPr lang="en-US" sz="4800">
                <a:solidFill>
                  <a:schemeClr val="tx1">
                    <a:lumMod val="75000"/>
                    <a:lumOff val="25000"/>
                  </a:schemeClr>
                </a:solidFill>
                <a:latin typeface="Montserrat Semi Bold" panose="00000700000000000000" pitchFamily="2" charset="0"/>
                <a:ea typeface="Nexa Bold" charset="0"/>
                <a:cs typeface="Nexa Bold" charset="0"/>
              </a:rPr>
              <a:t>PHÉP XOR</a:t>
            </a:r>
            <a:endParaRPr lang="en-US" sz="48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14" name="Cross 13"/>
          <p:cNvSpPr/>
          <p:nvPr/>
        </p:nvSpPr>
        <p:spPr>
          <a:xfrm>
            <a:off x="4197433" y="849567"/>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Placeholder 29"/>
          <p:cNvPicPr>
            <a:picLocks noGrp="1" noChangeAspect="1"/>
          </p:cNvPicPr>
          <p:nvPr>
            <p:ph type="pic" sz="quarter" idx="10"/>
          </p:nvPr>
        </p:nvPicPr>
        <p:blipFill>
          <a:blip r:embed="rId2"/>
          <a:srcRect l="27995" r="27995"/>
          <a:stretch>
            <a:fillRect/>
          </a:stretch>
        </p:blipFill>
        <p:spPr>
          <a:xfrm>
            <a:off x="7362825" y="0"/>
            <a:ext cx="4829175" cy="6858000"/>
          </a:xfrm>
        </p:spPr>
      </p:pic>
      <p:graphicFrame>
        <p:nvGraphicFramePr>
          <p:cNvPr id="31" name="Table 30"/>
          <p:cNvGraphicFramePr>
            <a:graphicFrameLocks noGrp="1"/>
          </p:cNvGraphicFramePr>
          <p:nvPr>
            <p:extLst>
              <p:ext uri="{D42A27DB-BD31-4B8C-83A1-F6EECF244321}">
                <p14:modId xmlns:p14="http://schemas.microsoft.com/office/powerpoint/2010/main" val="696601408"/>
              </p:ext>
            </p:extLst>
          </p:nvPr>
        </p:nvGraphicFramePr>
        <p:xfrm>
          <a:off x="853219" y="4003265"/>
          <a:ext cx="5496039" cy="1854200"/>
        </p:xfrm>
        <a:graphic>
          <a:graphicData uri="http://schemas.openxmlformats.org/drawingml/2006/table">
            <a:tbl>
              <a:tblPr firstRow="1" bandRow="1">
                <a:tableStyleId>{7DF18680-E054-41AD-8BC1-D1AEF772440D}</a:tableStyleId>
              </a:tblPr>
              <a:tblGrid>
                <a:gridCol w="1832013">
                  <a:extLst>
                    <a:ext uri="{9D8B030D-6E8A-4147-A177-3AD203B41FA5}">
                      <a16:colId xmlns:a16="http://schemas.microsoft.com/office/drawing/2014/main" val="1575125347"/>
                    </a:ext>
                  </a:extLst>
                </a:gridCol>
                <a:gridCol w="1832013">
                  <a:extLst>
                    <a:ext uri="{9D8B030D-6E8A-4147-A177-3AD203B41FA5}">
                      <a16:colId xmlns:a16="http://schemas.microsoft.com/office/drawing/2014/main" val="4183983815"/>
                    </a:ext>
                  </a:extLst>
                </a:gridCol>
                <a:gridCol w="1832013">
                  <a:extLst>
                    <a:ext uri="{9D8B030D-6E8A-4147-A177-3AD203B41FA5}">
                      <a16:colId xmlns:a16="http://schemas.microsoft.com/office/drawing/2014/main" val="402662542"/>
                    </a:ext>
                  </a:extLst>
                </a:gridCol>
              </a:tblGrid>
              <a:tr h="370840">
                <a:tc>
                  <a:txBody>
                    <a:bodyPr/>
                    <a:lstStyle/>
                    <a:p>
                      <a:pPr algn="ctr"/>
                      <a:r>
                        <a:rPr lang="en-US">
                          <a:latin typeface="Montserrat Semi Bold" panose="00000700000000000000" pitchFamily="2" charset="0"/>
                        </a:rPr>
                        <a:t>BIT</a:t>
                      </a:r>
                      <a:r>
                        <a:rPr lang="en-US" baseline="0">
                          <a:latin typeface="Montserrat Semi Bold" panose="00000700000000000000" pitchFamily="2" charset="0"/>
                        </a:rPr>
                        <a:t> 1</a:t>
                      </a:r>
                      <a:endParaRPr lang="fr-CA">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BIT 2</a:t>
                      </a:r>
                      <a:endParaRPr lang="fr-CA">
                        <a:latin typeface="Montserrat Semi Bold" panose="00000700000000000000" pitchFamily="2" charset="0"/>
                      </a:endParaRPr>
                    </a:p>
                  </a:txBody>
                  <a:tcPr>
                    <a:lnL w="12700" cmpd="sng">
                      <a:noFill/>
                    </a:lnL>
                    <a:lnR w="12700" cmpd="sng">
                      <a:noFill/>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tc>
                  <a:txBody>
                    <a:bodyPr/>
                    <a:lstStyle/>
                    <a:p>
                      <a:pPr algn="ctr"/>
                      <a:r>
                        <a:rPr lang="en-US">
                          <a:latin typeface="Montserrat Semi Bold" panose="00000700000000000000" pitchFamily="2" charset="0"/>
                        </a:rPr>
                        <a:t>BIT</a:t>
                      </a:r>
                      <a:r>
                        <a:rPr lang="en-US" baseline="0">
                          <a:latin typeface="Montserrat Semi Bold" panose="00000700000000000000" pitchFamily="2" charset="0"/>
                        </a:rPr>
                        <a:t> 1 + BIT 2</a:t>
                      </a:r>
                      <a:endParaRPr lang="fr-CA">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12700" cap="flat" cmpd="sng" algn="ctr">
                      <a:solidFill>
                        <a:srgbClr val="2EC4B6"/>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2EC4B6"/>
                    </a:solidFill>
                  </a:tcPr>
                </a:tc>
                <a:extLst>
                  <a:ext uri="{0D108BD9-81ED-4DB2-BD59-A6C34878D82A}">
                    <a16:rowId xmlns:a16="http://schemas.microsoft.com/office/drawing/2014/main" val="1042988528"/>
                  </a:ext>
                </a:extLst>
              </a:tr>
              <a:tr h="370840">
                <a:tc>
                  <a:txBody>
                    <a:bodyPr/>
                    <a:lstStyle/>
                    <a:p>
                      <a:pPr algn="ctr"/>
                      <a:r>
                        <a:rPr lang="en-US" b="0">
                          <a:latin typeface="Montserrat Semi Bold" panose="00000700000000000000" pitchFamily="2" charset="0"/>
                        </a:rPr>
                        <a:t>1</a:t>
                      </a:r>
                      <a:endParaRPr lang="fr-CA" b="0">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1</a:t>
                      </a:r>
                      <a:endParaRPr lang="fr-CA" b="0">
                        <a:latin typeface="Montserrat Semi Bold" panose="00000700000000000000" pitchFamily="2" charset="0"/>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0</a:t>
                      </a:r>
                      <a:endParaRPr lang="fr-CA" b="0">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267291"/>
                  </a:ext>
                </a:extLst>
              </a:tr>
              <a:tr h="370840">
                <a:tc>
                  <a:txBody>
                    <a:bodyPr/>
                    <a:lstStyle/>
                    <a:p>
                      <a:pPr algn="ctr"/>
                      <a:r>
                        <a:rPr lang="en-US" b="0">
                          <a:latin typeface="Montserrat Semi Bold" panose="00000700000000000000" pitchFamily="2" charset="0"/>
                        </a:rPr>
                        <a:t>0</a:t>
                      </a:r>
                      <a:endParaRPr lang="fr-CA" b="0">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1</a:t>
                      </a:r>
                      <a:endParaRPr lang="fr-CA" b="0">
                        <a:latin typeface="Montserrat Semi Bold" panose="00000700000000000000" pitchFamily="2" charset="0"/>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1</a:t>
                      </a:r>
                      <a:endParaRPr lang="fr-CA" b="0">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2584933"/>
                  </a:ext>
                </a:extLst>
              </a:tr>
              <a:tr h="370840">
                <a:tc>
                  <a:txBody>
                    <a:bodyPr/>
                    <a:lstStyle/>
                    <a:p>
                      <a:pPr algn="ctr"/>
                      <a:r>
                        <a:rPr lang="en-US" b="0">
                          <a:latin typeface="Montserrat Semi Bold" panose="00000700000000000000" pitchFamily="2" charset="0"/>
                        </a:rPr>
                        <a:t>1</a:t>
                      </a:r>
                      <a:endParaRPr lang="fr-CA" b="0">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0</a:t>
                      </a:r>
                      <a:endParaRPr lang="fr-CA" b="0">
                        <a:latin typeface="Montserrat Semi Bold" panose="00000700000000000000" pitchFamily="2" charset="0"/>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1</a:t>
                      </a:r>
                      <a:endParaRPr lang="fr-CA" b="0">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34365855"/>
                  </a:ext>
                </a:extLst>
              </a:tr>
              <a:tr h="370840">
                <a:tc>
                  <a:txBody>
                    <a:bodyPr/>
                    <a:lstStyle/>
                    <a:p>
                      <a:pPr algn="ctr"/>
                      <a:r>
                        <a:rPr lang="en-US" b="0">
                          <a:latin typeface="Montserrat Semi Bold" panose="00000700000000000000" pitchFamily="2" charset="0"/>
                        </a:rPr>
                        <a:t>0</a:t>
                      </a:r>
                      <a:endParaRPr lang="fr-CA" b="0">
                        <a:latin typeface="Montserrat Semi Bold" panose="00000700000000000000" pitchFamily="2" charset="0"/>
                      </a:endParaRPr>
                    </a:p>
                  </a:txBody>
                  <a:tcPr>
                    <a:lnL w="12700" cap="flat" cmpd="sng" algn="ctr">
                      <a:solidFill>
                        <a:srgbClr val="2EC4B6"/>
                      </a:solidFill>
                      <a:prstDash val="solid"/>
                      <a:round/>
                      <a:headEnd type="none" w="med" len="med"/>
                      <a:tailEnd type="none" w="med" len="med"/>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0</a:t>
                      </a:r>
                      <a:endParaRPr lang="fr-CA" b="0">
                        <a:latin typeface="Montserrat Semi Bold" panose="00000700000000000000" pitchFamily="2" charset="0"/>
                      </a:endParaRPr>
                    </a:p>
                  </a:txBody>
                  <a:tcPr>
                    <a:lnL w="12700" cmpd="sng">
                      <a:noFill/>
                    </a:lnL>
                    <a:lnR w="12700" cmpd="sng">
                      <a:noFill/>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b="0">
                          <a:latin typeface="Montserrat Semi Bold" panose="00000700000000000000" pitchFamily="2" charset="0"/>
                        </a:rPr>
                        <a:t>0</a:t>
                      </a:r>
                      <a:endParaRPr lang="fr-CA" b="0">
                        <a:latin typeface="Montserrat Semi Bold" panose="00000700000000000000" pitchFamily="2" charset="0"/>
                      </a:endParaRPr>
                    </a:p>
                  </a:txBody>
                  <a:tcPr>
                    <a:lnL w="12700" cmpd="sng">
                      <a:noFill/>
                    </a:lnL>
                    <a:lnR w="12700" cap="flat" cmpd="sng" algn="ctr">
                      <a:solidFill>
                        <a:srgbClr val="2EC4B6"/>
                      </a:solidFill>
                      <a:prstDash val="solid"/>
                      <a:round/>
                      <a:headEnd type="none" w="med" len="med"/>
                      <a:tailEnd type="none" w="med" len="med"/>
                    </a:lnR>
                    <a:lnT w="38100" cmpd="sng">
                      <a:noFill/>
                    </a:lnT>
                    <a:lnB w="12700" cap="flat" cmpd="sng" algn="ctr">
                      <a:solidFill>
                        <a:srgbClr val="2EC4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6292925"/>
                  </a:ext>
                </a:extLst>
              </a:tr>
            </a:tbl>
          </a:graphicData>
        </a:graphic>
      </p:graphicFrame>
      <p:grpSp>
        <p:nvGrpSpPr>
          <p:cNvPr id="32" name="Group 31"/>
          <p:cNvGrpSpPr/>
          <p:nvPr/>
        </p:nvGrpSpPr>
        <p:grpSpPr>
          <a:xfrm>
            <a:off x="10711543" y="366467"/>
            <a:ext cx="1161708" cy="1161708"/>
            <a:chOff x="9087439" y="1230487"/>
            <a:chExt cx="881117" cy="881117"/>
          </a:xfrm>
        </p:grpSpPr>
        <p:sp>
          <p:nvSpPr>
            <p:cNvPr id="33" name="Oval 32"/>
            <p:cNvSpPr/>
            <p:nvPr/>
          </p:nvSpPr>
          <p:spPr>
            <a:xfrm>
              <a:off x="9087439" y="1230487"/>
              <a:ext cx="881117" cy="881117"/>
            </a:xfrm>
            <a:prstGeom prst="ellips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9254993" y="1406030"/>
              <a:ext cx="530030" cy="530030"/>
            </a:xfrm>
            <a:prstGeom prst="plus">
              <a:avLst>
                <a:gd name="adj" fmla="val 3698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1678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l="12917" r="12917"/>
          <a:stretch>
            <a:fillRect/>
          </a:stretch>
        </p:blipFill>
        <p:spPr/>
      </p:pic>
      <p:sp>
        <p:nvSpPr>
          <p:cNvPr id="21" name="TextBox 20"/>
          <p:cNvSpPr txBox="1"/>
          <p:nvPr/>
        </p:nvSpPr>
        <p:spPr>
          <a:xfrm>
            <a:off x="545372" y="4468988"/>
            <a:ext cx="4413324" cy="1938992"/>
          </a:xfrm>
          <a:prstGeom prst="rect">
            <a:avLst/>
          </a:prstGeom>
          <a:noFill/>
        </p:spPr>
        <p:txBody>
          <a:bodyPr wrap="none" rtlCol="0">
            <a:spAutoFit/>
          </a:bodyPr>
          <a:lstStyle/>
          <a:p>
            <a:r>
              <a:rPr lang="en-US" sz="6000">
                <a:solidFill>
                  <a:schemeClr val="bg1"/>
                </a:solidFill>
                <a:latin typeface="Montserrat Semi Bold" panose="00000700000000000000" pitchFamily="2" charset="0"/>
                <a:ea typeface="Nexa Bold" charset="0"/>
                <a:cs typeface="Nexa Bold" charset="0"/>
              </a:rPr>
              <a:t>MỘT SỐ</a:t>
            </a:r>
          </a:p>
          <a:p>
            <a:r>
              <a:rPr lang="en-US" sz="6000">
                <a:solidFill>
                  <a:schemeClr val="bg1"/>
                </a:solidFill>
                <a:latin typeface="Montserrat Semi Bold" panose="00000700000000000000" pitchFamily="2" charset="0"/>
                <a:ea typeface="Nexa Bold" charset="0"/>
                <a:cs typeface="Nexa Bold" charset="0"/>
              </a:rPr>
              <a:t>TÍNH CHẤT</a:t>
            </a:r>
            <a:endParaRPr lang="en-US" sz="6000" dirty="0">
              <a:solidFill>
                <a:schemeClr val="bg1"/>
              </a:solidFill>
              <a:latin typeface="Montserrat Semi Bold" panose="00000700000000000000" pitchFamily="2" charset="0"/>
              <a:ea typeface="Nexa Bold" charset="0"/>
              <a:cs typeface="Nexa Bold" charset="0"/>
            </a:endParaRPr>
          </a:p>
        </p:txBody>
      </p:sp>
      <p:grpSp>
        <p:nvGrpSpPr>
          <p:cNvPr id="10" name="Group 9"/>
          <p:cNvGrpSpPr/>
          <p:nvPr/>
        </p:nvGrpSpPr>
        <p:grpSpPr>
          <a:xfrm>
            <a:off x="4559204" y="534524"/>
            <a:ext cx="3371189" cy="891569"/>
            <a:chOff x="4559204" y="534524"/>
            <a:chExt cx="3371189" cy="891569"/>
          </a:xfrm>
        </p:grpSpPr>
        <p:sp>
          <p:nvSpPr>
            <p:cNvPr id="30" name="Cross 29"/>
            <p:cNvSpPr/>
            <p:nvPr/>
          </p:nvSpPr>
          <p:spPr>
            <a:xfrm>
              <a:off x="4559204" y="565611"/>
              <a:ext cx="399492" cy="399492"/>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070764" y="534524"/>
              <a:ext cx="2859629" cy="461665"/>
            </a:xfrm>
            <a:prstGeom prst="rect">
              <a:avLst/>
            </a:prstGeom>
            <a:noFill/>
          </p:spPr>
          <p:txBody>
            <a:bodyPr wrap="none" rtlCol="0">
              <a:spAutoFit/>
            </a:bodyPr>
            <a:lstStyle/>
            <a:p>
              <a:r>
                <a:rPr lang="en-US" sz="2400">
                  <a:solidFill>
                    <a:srgbClr val="2EC4B6"/>
                  </a:solidFill>
                  <a:latin typeface="Montserrat Semi Bold" panose="00000700000000000000" pitchFamily="2" charset="0"/>
                </a:rPr>
                <a:t>TÍNH GIAO HOÁN</a:t>
              </a:r>
              <a:endParaRPr lang="fr-CA" sz="2400">
                <a:solidFill>
                  <a:srgbClr val="2EC4B6"/>
                </a:solidFill>
                <a:latin typeface="Montserrat Semi Bold" panose="00000700000000000000"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5189701" y="1056761"/>
                  <a:ext cx="1630575" cy="369332"/>
                </a:xfrm>
                <a:prstGeom prst="rect">
                  <a:avLst/>
                </a:prstGeom>
                <a:noFill/>
              </p:spPr>
              <p:txBody>
                <a:bodyPr wrap="none" rtlCol="0">
                  <a:spAutoFit/>
                </a:bodyPr>
                <a:lstStyle/>
                <a:p>
                  <a:r>
                    <a:rPr lang="en-US">
                      <a:latin typeface="Myriad Set Pro" panose="02000400000000000000" pitchFamily="2" charset="0"/>
                    </a:rPr>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latin typeface="Myriad Set Pro" panose="02000400000000000000" pitchFamily="2" charset="0"/>
                    </a:rPr>
                    <a:t> B = B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fr-CA">
                      <a:latin typeface="Myriad Set Pro" panose="02000400000000000000" pitchFamily="2" charset="0"/>
                    </a:rPr>
                    <a:t> A</a:t>
                  </a:r>
                </a:p>
              </p:txBody>
            </p:sp>
          </mc:Choice>
          <mc:Fallback xmlns="">
            <p:sp>
              <p:nvSpPr>
                <p:cNvPr id="9" name="TextBox 8"/>
                <p:cNvSpPr txBox="1">
                  <a:spLocks noRot="1" noChangeAspect="1" noMove="1" noResize="1" noEditPoints="1" noAdjustHandles="1" noChangeArrowheads="1" noChangeShapeType="1" noTextEdit="1"/>
                </p:cNvSpPr>
                <p:nvPr/>
              </p:nvSpPr>
              <p:spPr>
                <a:xfrm>
                  <a:off x="5189701" y="1056761"/>
                  <a:ext cx="1630575" cy="369332"/>
                </a:xfrm>
                <a:prstGeom prst="rect">
                  <a:avLst/>
                </a:prstGeom>
                <a:blipFill>
                  <a:blip r:embed="rId4"/>
                  <a:stretch>
                    <a:fillRect l="-2985" t="-6557" r="-2239" b="-26230"/>
                  </a:stretch>
                </a:blipFill>
              </p:spPr>
              <p:txBody>
                <a:bodyPr/>
                <a:lstStyle/>
                <a:p>
                  <a:r>
                    <a:rPr lang="fr-CA">
                      <a:noFill/>
                    </a:rPr>
                    <a:t> </a:t>
                  </a:r>
                </a:p>
              </p:txBody>
            </p:sp>
          </mc:Fallback>
        </mc:AlternateContent>
      </p:grpSp>
      <p:grpSp>
        <p:nvGrpSpPr>
          <p:cNvPr id="37" name="Group 36"/>
          <p:cNvGrpSpPr/>
          <p:nvPr/>
        </p:nvGrpSpPr>
        <p:grpSpPr>
          <a:xfrm>
            <a:off x="5096209" y="1852685"/>
            <a:ext cx="3399204" cy="891569"/>
            <a:chOff x="4559204" y="534524"/>
            <a:chExt cx="3399204" cy="891569"/>
          </a:xfrm>
        </p:grpSpPr>
        <p:sp>
          <p:nvSpPr>
            <p:cNvPr id="38" name="Cross 37"/>
            <p:cNvSpPr/>
            <p:nvPr/>
          </p:nvSpPr>
          <p:spPr>
            <a:xfrm>
              <a:off x="4559204" y="565611"/>
              <a:ext cx="399492" cy="399492"/>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070764" y="534524"/>
              <a:ext cx="2412840" cy="461665"/>
            </a:xfrm>
            <a:prstGeom prst="rect">
              <a:avLst/>
            </a:prstGeom>
            <a:noFill/>
          </p:spPr>
          <p:txBody>
            <a:bodyPr wrap="none" rtlCol="0">
              <a:spAutoFit/>
            </a:bodyPr>
            <a:lstStyle/>
            <a:p>
              <a:r>
                <a:rPr lang="en-US" sz="2400">
                  <a:solidFill>
                    <a:srgbClr val="2EC4B6"/>
                  </a:solidFill>
                  <a:latin typeface="Montserrat Semi Bold" panose="00000700000000000000" pitchFamily="2" charset="0"/>
                </a:rPr>
                <a:t>TÍNH KẾT HỢP</a:t>
              </a:r>
              <a:endParaRPr lang="fr-CA" sz="2400">
                <a:solidFill>
                  <a:srgbClr val="2EC4B6"/>
                </a:solidFill>
                <a:latin typeface="Montserrat Semi Bold" panose="00000700000000000000" pitchFamily="2" charset="0"/>
              </a:endParaRPr>
            </a:p>
          </p:txBody>
        </p:sp>
        <mc:AlternateContent xmlns:mc="http://schemas.openxmlformats.org/markup-compatibility/2006" xmlns:a14="http://schemas.microsoft.com/office/drawing/2010/main">
          <mc:Choice Requires="a14">
            <p:sp>
              <p:nvSpPr>
                <p:cNvPr id="40" name="TextBox 39"/>
                <p:cNvSpPr txBox="1"/>
                <p:nvPr/>
              </p:nvSpPr>
              <p:spPr>
                <a:xfrm>
                  <a:off x="5189701" y="1056761"/>
                  <a:ext cx="2768707" cy="369332"/>
                </a:xfrm>
                <a:prstGeom prst="rect">
                  <a:avLst/>
                </a:prstGeom>
                <a:noFill/>
              </p:spPr>
              <p:txBody>
                <a:bodyPr wrap="none" rtlCol="0">
                  <a:spAutoFit/>
                </a:bodyPr>
                <a:lstStyle/>
                <a:p>
                  <a:r>
                    <a:rPr lang="en-US">
                      <a:latin typeface="Myriad Set Pro" panose="02000400000000000000" pitchFamily="2" charset="0"/>
                    </a:rPr>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latin typeface="Myriad Set Pro" panose="02000400000000000000" pitchFamily="2" charset="0"/>
                    </a:rPr>
                    <a:t> B)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atin typeface="Myriad Set Pro" panose="02000400000000000000" pitchFamily="2" charset="0"/>
                    </a:rPr>
                    <a:t> C =A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a:latin typeface="Myriad Set Pro" panose="02000400000000000000" pitchFamily="2" charset="0"/>
                    </a:rPr>
                    <a:t>(B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fr-CA">
                      <a:latin typeface="Myriad Set Pro" panose="02000400000000000000" pitchFamily="2" charset="0"/>
                    </a:rPr>
                    <a:t> C)</a:t>
                  </a:r>
                </a:p>
              </p:txBody>
            </p:sp>
          </mc:Choice>
          <mc:Fallback xmlns="">
            <p:sp>
              <p:nvSpPr>
                <p:cNvPr id="40" name="TextBox 39"/>
                <p:cNvSpPr txBox="1">
                  <a:spLocks noRot="1" noChangeAspect="1" noMove="1" noResize="1" noEditPoints="1" noAdjustHandles="1" noChangeArrowheads="1" noChangeShapeType="1" noTextEdit="1"/>
                </p:cNvSpPr>
                <p:nvPr/>
              </p:nvSpPr>
              <p:spPr>
                <a:xfrm>
                  <a:off x="5189701" y="1056761"/>
                  <a:ext cx="2768707" cy="369332"/>
                </a:xfrm>
                <a:prstGeom prst="rect">
                  <a:avLst/>
                </a:prstGeom>
                <a:blipFill>
                  <a:blip r:embed="rId5"/>
                  <a:stretch>
                    <a:fillRect l="-1758" t="-8333" r="-879" b="-28333"/>
                  </a:stretch>
                </a:blipFill>
              </p:spPr>
              <p:txBody>
                <a:bodyPr/>
                <a:lstStyle/>
                <a:p>
                  <a:r>
                    <a:rPr lang="fr-CA">
                      <a:noFill/>
                    </a:rPr>
                    <a:t> </a:t>
                  </a:r>
                </a:p>
              </p:txBody>
            </p:sp>
          </mc:Fallback>
        </mc:AlternateContent>
      </p:grpSp>
      <p:grpSp>
        <p:nvGrpSpPr>
          <p:cNvPr id="41" name="Group 40"/>
          <p:cNvGrpSpPr/>
          <p:nvPr/>
        </p:nvGrpSpPr>
        <p:grpSpPr>
          <a:xfrm>
            <a:off x="5701605" y="3170846"/>
            <a:ext cx="3017631" cy="891569"/>
            <a:chOff x="4559204" y="534524"/>
            <a:chExt cx="3017631" cy="891569"/>
          </a:xfrm>
        </p:grpSpPr>
        <p:sp>
          <p:nvSpPr>
            <p:cNvPr id="42" name="Cross 41"/>
            <p:cNvSpPr/>
            <p:nvPr/>
          </p:nvSpPr>
          <p:spPr>
            <a:xfrm>
              <a:off x="4559204" y="565611"/>
              <a:ext cx="399492" cy="399492"/>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070764" y="534524"/>
              <a:ext cx="2506071" cy="461665"/>
            </a:xfrm>
            <a:prstGeom prst="rect">
              <a:avLst/>
            </a:prstGeom>
            <a:noFill/>
          </p:spPr>
          <p:txBody>
            <a:bodyPr wrap="none" rtlCol="0">
              <a:spAutoFit/>
            </a:bodyPr>
            <a:lstStyle/>
            <a:p>
              <a:r>
                <a:rPr lang="en-US" sz="2400">
                  <a:solidFill>
                    <a:srgbClr val="2EC4B6"/>
                  </a:solidFill>
                  <a:latin typeface="Montserrat Semi Bold" panose="00000700000000000000" pitchFamily="2" charset="0"/>
                </a:rPr>
                <a:t>IDEMPOTENCY</a:t>
              </a:r>
              <a:endParaRPr lang="fr-CA" sz="2400">
                <a:solidFill>
                  <a:srgbClr val="2EC4B6"/>
                </a:solidFill>
                <a:latin typeface="Montserrat Semi Bold" panose="00000700000000000000" pitchFamily="2" charset="0"/>
              </a:endParaRPr>
            </a:p>
          </p:txBody>
        </p:sp>
        <mc:AlternateContent xmlns:mc="http://schemas.openxmlformats.org/markup-compatibility/2006" xmlns:a14="http://schemas.microsoft.com/office/drawing/2010/main">
          <mc:Choice Requires="a14">
            <p:sp>
              <p:nvSpPr>
                <p:cNvPr id="44" name="TextBox 43"/>
                <p:cNvSpPr txBox="1"/>
                <p:nvPr/>
              </p:nvSpPr>
              <p:spPr>
                <a:xfrm>
                  <a:off x="5189701" y="1056761"/>
                  <a:ext cx="1164101" cy="369332"/>
                </a:xfrm>
                <a:prstGeom prst="rect">
                  <a:avLst/>
                </a:prstGeom>
                <a:noFill/>
              </p:spPr>
              <p:txBody>
                <a:bodyPr wrap="none" rtlCol="0">
                  <a:spAutoFit/>
                </a:bodyPr>
                <a:lstStyle/>
                <a:p>
                  <a:r>
                    <a:rPr lang="en-US">
                      <a:latin typeface="Myriad Set Pro" panose="02000400000000000000" pitchFamily="2" charset="0"/>
                    </a:rPr>
                    <a:t>A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fr-CA">
                      <a:latin typeface="Myriad Set Pro" panose="02000400000000000000" pitchFamily="2" charset="0"/>
                    </a:rPr>
                    <a:t> A = 0</a:t>
                  </a:r>
                </a:p>
              </p:txBody>
            </p:sp>
          </mc:Choice>
          <mc:Fallback xmlns="">
            <p:sp>
              <p:nvSpPr>
                <p:cNvPr id="44" name="TextBox 43"/>
                <p:cNvSpPr txBox="1">
                  <a:spLocks noRot="1" noChangeAspect="1" noMove="1" noResize="1" noEditPoints="1" noAdjustHandles="1" noChangeArrowheads="1" noChangeShapeType="1" noTextEdit="1"/>
                </p:cNvSpPr>
                <p:nvPr/>
              </p:nvSpPr>
              <p:spPr>
                <a:xfrm>
                  <a:off x="5189701" y="1056761"/>
                  <a:ext cx="1164101" cy="369332"/>
                </a:xfrm>
                <a:prstGeom prst="rect">
                  <a:avLst/>
                </a:prstGeom>
                <a:blipFill>
                  <a:blip r:embed="rId6"/>
                  <a:stretch>
                    <a:fillRect l="-4712" t="-8333" r="-3141" b="-28333"/>
                  </a:stretch>
                </a:blipFill>
              </p:spPr>
              <p:txBody>
                <a:bodyPr/>
                <a:lstStyle/>
                <a:p>
                  <a:r>
                    <a:rPr lang="fr-CA">
                      <a:noFill/>
                    </a:rPr>
                    <a:t> </a:t>
                  </a:r>
                </a:p>
              </p:txBody>
            </p:sp>
          </mc:Fallback>
        </mc:AlternateContent>
      </p:grpSp>
      <p:grpSp>
        <p:nvGrpSpPr>
          <p:cNvPr id="45" name="Group 44"/>
          <p:cNvGrpSpPr/>
          <p:nvPr/>
        </p:nvGrpSpPr>
        <p:grpSpPr>
          <a:xfrm>
            <a:off x="6332102" y="4355342"/>
            <a:ext cx="4167304" cy="891569"/>
            <a:chOff x="4559204" y="534524"/>
            <a:chExt cx="4167304" cy="891569"/>
          </a:xfrm>
        </p:grpSpPr>
        <p:sp>
          <p:nvSpPr>
            <p:cNvPr id="46" name="Cross 45"/>
            <p:cNvSpPr/>
            <p:nvPr/>
          </p:nvSpPr>
          <p:spPr>
            <a:xfrm>
              <a:off x="4559204" y="565611"/>
              <a:ext cx="399492" cy="399492"/>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070764" y="534524"/>
              <a:ext cx="3655744" cy="461665"/>
            </a:xfrm>
            <a:prstGeom prst="rect">
              <a:avLst/>
            </a:prstGeom>
            <a:noFill/>
          </p:spPr>
          <p:txBody>
            <a:bodyPr wrap="none" rtlCol="0">
              <a:spAutoFit/>
            </a:bodyPr>
            <a:lstStyle/>
            <a:p>
              <a:r>
                <a:rPr lang="en-US" sz="2400">
                  <a:solidFill>
                    <a:srgbClr val="2EC4B6"/>
                  </a:solidFill>
                  <a:latin typeface="Montserrat Semi Bold" panose="00000700000000000000" pitchFamily="2" charset="0"/>
                </a:rPr>
                <a:t>PHẦN TỬ TRUNG HÒA</a:t>
              </a:r>
              <a:endParaRPr lang="fr-CA" sz="2400">
                <a:solidFill>
                  <a:srgbClr val="2EC4B6"/>
                </a:solidFill>
                <a:latin typeface="Montserrat Semi Bold" panose="00000700000000000000" pitchFamily="2" charset="0"/>
              </a:endParaRPr>
            </a:p>
          </p:txBody>
        </p:sp>
        <mc:AlternateContent xmlns:mc="http://schemas.openxmlformats.org/markup-compatibility/2006" xmlns:a14="http://schemas.microsoft.com/office/drawing/2010/main">
          <mc:Choice Requires="a14">
            <p:sp>
              <p:nvSpPr>
                <p:cNvPr id="48" name="TextBox 47"/>
                <p:cNvSpPr txBox="1"/>
                <p:nvPr/>
              </p:nvSpPr>
              <p:spPr>
                <a:xfrm>
                  <a:off x="5189701" y="1056761"/>
                  <a:ext cx="1164101" cy="369332"/>
                </a:xfrm>
                <a:prstGeom prst="rect">
                  <a:avLst/>
                </a:prstGeom>
                <a:noFill/>
              </p:spPr>
              <p:txBody>
                <a:bodyPr wrap="none" rtlCol="0">
                  <a:spAutoFit/>
                </a:bodyPr>
                <a:lstStyle/>
                <a:p>
                  <a:r>
                    <a:rPr lang="en-US">
                      <a:latin typeface="Myriad Set Pro" panose="02000400000000000000" pitchFamily="2" charset="0"/>
                    </a:rPr>
                    <a:t>A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fr-CA">
                      <a:latin typeface="Myriad Set Pro" panose="02000400000000000000" pitchFamily="2" charset="0"/>
                    </a:rPr>
                    <a:t> 0 = A</a:t>
                  </a:r>
                </a:p>
              </p:txBody>
            </p:sp>
          </mc:Choice>
          <mc:Fallback xmlns="">
            <p:sp>
              <p:nvSpPr>
                <p:cNvPr id="48" name="TextBox 47"/>
                <p:cNvSpPr txBox="1">
                  <a:spLocks noRot="1" noChangeAspect="1" noMove="1" noResize="1" noEditPoints="1" noAdjustHandles="1" noChangeArrowheads="1" noChangeShapeType="1" noTextEdit="1"/>
                </p:cNvSpPr>
                <p:nvPr/>
              </p:nvSpPr>
              <p:spPr>
                <a:xfrm>
                  <a:off x="5189701" y="1056761"/>
                  <a:ext cx="1164101" cy="369332"/>
                </a:xfrm>
                <a:prstGeom prst="rect">
                  <a:avLst/>
                </a:prstGeom>
                <a:blipFill>
                  <a:blip r:embed="rId7"/>
                  <a:stretch>
                    <a:fillRect l="-4188" t="-6557" r="-4188" b="-26230"/>
                  </a:stretch>
                </a:blipFill>
              </p:spPr>
              <p:txBody>
                <a:bodyPr/>
                <a:lstStyle/>
                <a:p>
                  <a:r>
                    <a:rPr lang="fr-CA">
                      <a:noFill/>
                    </a:rPr>
                    <a:t> </a:t>
                  </a:r>
                </a:p>
              </p:txBody>
            </p:sp>
          </mc:Fallback>
        </mc:AlternateContent>
      </p:grpSp>
      <p:grpSp>
        <p:nvGrpSpPr>
          <p:cNvPr id="49" name="Group 48"/>
          <p:cNvGrpSpPr/>
          <p:nvPr/>
        </p:nvGrpSpPr>
        <p:grpSpPr>
          <a:xfrm>
            <a:off x="6966074" y="5516411"/>
            <a:ext cx="3467819" cy="891569"/>
            <a:chOff x="4559204" y="534524"/>
            <a:chExt cx="3467819" cy="891569"/>
          </a:xfrm>
        </p:grpSpPr>
        <p:sp>
          <p:nvSpPr>
            <p:cNvPr id="50" name="Cross 49"/>
            <p:cNvSpPr/>
            <p:nvPr/>
          </p:nvSpPr>
          <p:spPr>
            <a:xfrm>
              <a:off x="4559204" y="565611"/>
              <a:ext cx="399492" cy="399492"/>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070764" y="534524"/>
              <a:ext cx="2956259" cy="461665"/>
            </a:xfrm>
            <a:prstGeom prst="rect">
              <a:avLst/>
            </a:prstGeom>
            <a:noFill/>
          </p:spPr>
          <p:txBody>
            <a:bodyPr wrap="none" rtlCol="0">
              <a:spAutoFit/>
            </a:bodyPr>
            <a:lstStyle/>
            <a:p>
              <a:r>
                <a:rPr lang="en-US" sz="2400">
                  <a:solidFill>
                    <a:srgbClr val="2EC4B6"/>
                  </a:solidFill>
                  <a:latin typeface="Montserrat Semi Bold" panose="00000700000000000000" pitchFamily="2" charset="0"/>
                </a:rPr>
                <a:t>ADDITIVE CIPHER</a:t>
              </a:r>
              <a:endParaRPr lang="fr-CA" sz="2400">
                <a:solidFill>
                  <a:srgbClr val="2EC4B6"/>
                </a:solidFill>
                <a:latin typeface="Montserrat Semi Bold" panose="00000700000000000000" pitchFamily="2" charset="0"/>
              </a:endParaRPr>
            </a:p>
          </p:txBody>
        </p:sp>
        <mc:AlternateContent xmlns:mc="http://schemas.openxmlformats.org/markup-compatibility/2006" xmlns:a14="http://schemas.microsoft.com/office/drawing/2010/main">
          <mc:Choice Requires="a14">
            <p:sp>
              <p:nvSpPr>
                <p:cNvPr id="52" name="TextBox 51"/>
                <p:cNvSpPr txBox="1"/>
                <p:nvPr/>
              </p:nvSpPr>
              <p:spPr>
                <a:xfrm>
                  <a:off x="5189701" y="1056761"/>
                  <a:ext cx="1630575" cy="369332"/>
                </a:xfrm>
                <a:prstGeom prst="rect">
                  <a:avLst/>
                </a:prstGeom>
                <a:noFill/>
              </p:spPr>
              <p:txBody>
                <a:bodyPr wrap="none" rtlCol="0">
                  <a:spAutoFit/>
                </a:bodyPr>
                <a:lstStyle/>
                <a:p>
                  <a:r>
                    <a:rPr lang="en-US">
                      <a:latin typeface="Myriad Set Pro" panose="02000400000000000000" pitchFamily="2" charset="0"/>
                    </a:rPr>
                    <a:t>A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fr-CA">
                      <a:latin typeface="Myriad Set Pro" panose="02000400000000000000" pitchFamily="2" charset="0"/>
                    </a:rPr>
                    <a:t> B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fr-CA">
                      <a:latin typeface="Myriad Set Pro" panose="02000400000000000000" pitchFamily="2" charset="0"/>
                    </a:rPr>
                    <a:t> B = A</a:t>
                  </a:r>
                </a:p>
              </p:txBody>
            </p:sp>
          </mc:Choice>
          <mc:Fallback xmlns="">
            <p:sp>
              <p:nvSpPr>
                <p:cNvPr id="52" name="TextBox 51"/>
                <p:cNvSpPr txBox="1">
                  <a:spLocks noRot="1" noChangeAspect="1" noMove="1" noResize="1" noEditPoints="1" noAdjustHandles="1" noChangeArrowheads="1" noChangeShapeType="1" noTextEdit="1"/>
                </p:cNvSpPr>
                <p:nvPr/>
              </p:nvSpPr>
              <p:spPr>
                <a:xfrm>
                  <a:off x="5189701" y="1056761"/>
                  <a:ext cx="1630575" cy="369332"/>
                </a:xfrm>
                <a:prstGeom prst="rect">
                  <a:avLst/>
                </a:prstGeom>
                <a:blipFill>
                  <a:blip r:embed="rId8"/>
                  <a:stretch>
                    <a:fillRect l="-2985" t="-8333" r="-2239" b="-28333"/>
                  </a:stretch>
                </a:blipFill>
              </p:spPr>
              <p:txBody>
                <a:bodyPr/>
                <a:lstStyle/>
                <a:p>
                  <a:r>
                    <a:rPr lang="fr-CA">
                      <a:noFill/>
                    </a:rPr>
                    <a:t> </a:t>
                  </a:r>
                </a:p>
              </p:txBody>
            </p:sp>
          </mc:Fallback>
        </mc:AlternateContent>
      </p:grpSp>
    </p:spTree>
    <p:extLst>
      <p:ext uri="{BB962C8B-B14F-4D97-AF65-F5344CB8AC3E}">
        <p14:creationId xmlns:p14="http://schemas.microsoft.com/office/powerpoint/2010/main" val="4240321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1218" y="1762817"/>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91006" y="3865239"/>
            <a:ext cx="2448171" cy="1200329"/>
          </a:xfrm>
          <a:prstGeom prst="rect">
            <a:avLst/>
          </a:prstGeom>
          <a:noFill/>
        </p:spPr>
        <p:txBody>
          <a:bodyPr wrap="none" rtlCol="0">
            <a:spAutoFit/>
          </a:bodyPr>
          <a:lstStyle/>
          <a:p>
            <a:pPr algn="r"/>
            <a:r>
              <a:rPr lang="en-US" sz="3600">
                <a:solidFill>
                  <a:schemeClr val="tx1">
                    <a:lumMod val="75000"/>
                    <a:lumOff val="25000"/>
                  </a:schemeClr>
                </a:solidFill>
                <a:latin typeface="Montserrat Semi Bold" panose="00000700000000000000" pitchFamily="2" charset="0"/>
                <a:ea typeface="Nexa Bold" charset="0"/>
                <a:cs typeface="Nexa Bold" charset="0"/>
              </a:rPr>
              <a:t>ADDITIVE</a:t>
            </a:r>
          </a:p>
          <a:p>
            <a:pPr algn="r"/>
            <a:r>
              <a:rPr lang="en-US" sz="3600">
                <a:solidFill>
                  <a:schemeClr val="tx1">
                    <a:lumMod val="75000"/>
                    <a:lumOff val="25000"/>
                  </a:schemeClr>
                </a:solidFill>
                <a:latin typeface="Montserrat Semi Bold" panose="00000700000000000000" pitchFamily="2" charset="0"/>
                <a:ea typeface="Nexa Bold" charset="0"/>
                <a:cs typeface="Nexa Bold" charset="0"/>
              </a:rPr>
              <a:t>CIPHER</a:t>
            </a:r>
            <a:endParaRPr lang="en-US" sz="36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4" name="Straight Connector 3"/>
          <p:cNvCxnSpPr/>
          <p:nvPr/>
        </p:nvCxnSpPr>
        <p:spPr>
          <a:xfrm>
            <a:off x="3739838" y="3661347"/>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48867" y="849567"/>
            <a:ext cx="1907895" cy="830997"/>
          </a:xfrm>
          <a:prstGeom prst="rect">
            <a:avLst/>
          </a:prstGeom>
          <a:noFill/>
        </p:spPr>
        <p:txBody>
          <a:bodyPr wrap="none" rtlCol="0">
            <a:spAutoFit/>
          </a:bodyPr>
          <a:lstStyle/>
          <a:p>
            <a:r>
              <a:rPr lang="en-US" sz="4800">
                <a:solidFill>
                  <a:schemeClr val="tx1">
                    <a:lumMod val="75000"/>
                    <a:lumOff val="25000"/>
                  </a:schemeClr>
                </a:solidFill>
                <a:latin typeface="Montserrat Semi Bold" panose="00000700000000000000" pitchFamily="2" charset="0"/>
                <a:ea typeface="Nexa Bold" charset="0"/>
                <a:cs typeface="Nexa Bold" charset="0"/>
              </a:rPr>
              <a:t>VÍ DỤ</a:t>
            </a:r>
            <a:endParaRPr lang="en-US" sz="48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33" name="Cross 32"/>
          <p:cNvSpPr/>
          <p:nvPr/>
        </p:nvSpPr>
        <p:spPr>
          <a:xfrm>
            <a:off x="5413394" y="2537511"/>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p:cNvPicPr>
            <a:picLocks noGrp="1" noChangeAspect="1"/>
          </p:cNvPicPr>
          <p:nvPr>
            <p:ph type="pic" sz="quarter" idx="10"/>
          </p:nvPr>
        </p:nvPicPr>
        <p:blipFill>
          <a:blip r:embed="rId3"/>
          <a:srcRect t="20009" b="20009"/>
          <a:stretch>
            <a:fillRect/>
          </a:stretch>
        </p:blipFill>
        <p:spPr/>
      </p:pic>
      <p:pic>
        <p:nvPicPr>
          <p:cNvPr id="8" name="Picture Placeholder 7"/>
          <p:cNvPicPr>
            <a:picLocks noGrp="1" noChangeAspect="1"/>
          </p:cNvPicPr>
          <p:nvPr>
            <p:ph type="pic" sz="quarter" idx="11"/>
          </p:nvPr>
        </p:nvPicPr>
        <p:blipFill>
          <a:blip r:embed="rId4"/>
          <a:srcRect t="34289" b="34289"/>
          <a:stretch>
            <a:fillRect/>
          </a:stretch>
        </p:blipFill>
        <p:spPr/>
      </p:pic>
      <p:cxnSp>
        <p:nvCxnSpPr>
          <p:cNvPr id="19" name="Straight Connector 18"/>
          <p:cNvCxnSpPr/>
          <p:nvPr/>
        </p:nvCxnSpPr>
        <p:spPr>
          <a:xfrm>
            <a:off x="5738205" y="3034739"/>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38205" y="2295815"/>
            <a:ext cx="6096000" cy="1200329"/>
          </a:xfrm>
          <a:prstGeom prst="rect">
            <a:avLst/>
          </a:prstGeom>
        </p:spPr>
        <p:txBody>
          <a:bodyPr>
            <a:spAutoFit/>
          </a:bodyPr>
          <a:lstStyle/>
          <a:p>
            <a:r>
              <a:rPr lang="fr-FR">
                <a:solidFill>
                  <a:srgbClr val="2EC4B6"/>
                </a:solidFill>
                <a:latin typeface="Consolas" panose="020B0609020204030204" pitchFamily="49" charset="0"/>
              </a:rPr>
              <a:t>01010111 01101001 01101011 01101001</a:t>
            </a:r>
          </a:p>
          <a:p>
            <a:r>
              <a:rPr lang="fr-FR">
                <a:latin typeface="Consolas" panose="020B0609020204030204" pitchFamily="49" charset="0"/>
              </a:rPr>
              <a:t>11110011 11110011 11110011 11110011</a:t>
            </a:r>
          </a:p>
          <a:p>
            <a:endParaRPr lang="fr-FR">
              <a:latin typeface="Consolas" panose="020B0609020204030204" pitchFamily="49" charset="0"/>
            </a:endParaRPr>
          </a:p>
          <a:p>
            <a:r>
              <a:rPr lang="fr-FR">
                <a:latin typeface="Consolas" panose="020B0609020204030204" pitchFamily="49" charset="0"/>
              </a:rPr>
              <a:t>10100100 10011010 10011000 10011010</a:t>
            </a:r>
          </a:p>
        </p:txBody>
      </p:sp>
      <p:grpSp>
        <p:nvGrpSpPr>
          <p:cNvPr id="12" name="Group 11"/>
          <p:cNvGrpSpPr/>
          <p:nvPr/>
        </p:nvGrpSpPr>
        <p:grpSpPr>
          <a:xfrm>
            <a:off x="5542697" y="3865239"/>
            <a:ext cx="6302173" cy="1200329"/>
            <a:chOff x="5542697" y="3542073"/>
            <a:chExt cx="6302173" cy="1200329"/>
          </a:xfrm>
        </p:grpSpPr>
        <p:sp>
          <p:nvSpPr>
            <p:cNvPr id="11" name="Rectangle 10"/>
            <p:cNvSpPr/>
            <p:nvPr/>
          </p:nvSpPr>
          <p:spPr>
            <a:xfrm>
              <a:off x="5748870" y="3542073"/>
              <a:ext cx="6096000" cy="1200329"/>
            </a:xfrm>
            <a:prstGeom prst="rect">
              <a:avLst/>
            </a:prstGeom>
          </p:spPr>
          <p:txBody>
            <a:bodyPr>
              <a:spAutoFit/>
            </a:bodyPr>
            <a:lstStyle/>
            <a:p>
              <a:r>
                <a:rPr lang="fr-FR">
                  <a:latin typeface="Consolas" panose="020B0609020204030204" pitchFamily="49" charset="0"/>
                </a:rPr>
                <a:t>10100100 10011010 10011000 10011010</a:t>
              </a:r>
            </a:p>
            <a:p>
              <a:r>
                <a:rPr lang="fr-FR">
                  <a:latin typeface="Consolas" panose="020B0609020204030204" pitchFamily="49" charset="0"/>
                </a:rPr>
                <a:t>11110011 11110011 11110011 11110011</a:t>
              </a:r>
            </a:p>
            <a:p>
              <a:endParaRPr lang="fr-FR">
                <a:latin typeface="Consolas" panose="020B0609020204030204" pitchFamily="49" charset="0"/>
              </a:endParaRPr>
            </a:p>
            <a:p>
              <a:r>
                <a:rPr lang="fr-FR">
                  <a:solidFill>
                    <a:srgbClr val="2EC4B6"/>
                  </a:solidFill>
                  <a:latin typeface="Consolas" panose="020B0609020204030204" pitchFamily="49" charset="0"/>
                </a:rPr>
                <a:t>01010111 01101001 01101011 01101001</a:t>
              </a:r>
            </a:p>
          </p:txBody>
        </p:sp>
        <p:cxnSp>
          <p:nvCxnSpPr>
            <p:cNvPr id="26" name="Straight Connector 25"/>
            <p:cNvCxnSpPr/>
            <p:nvPr/>
          </p:nvCxnSpPr>
          <p:spPr>
            <a:xfrm>
              <a:off x="5867508" y="4280263"/>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35" name="Cross 34"/>
            <p:cNvSpPr/>
            <p:nvPr/>
          </p:nvSpPr>
          <p:spPr>
            <a:xfrm>
              <a:off x="5542697" y="3741396"/>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7046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26"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830997"/>
          </a:xfrm>
          <a:prstGeom prst="rect">
            <a:avLst/>
          </a:prstGeom>
          <a:noFill/>
        </p:spPr>
        <p:txBody>
          <a:bodyPr wrap="square" rtlCol="0">
            <a:spAutoFit/>
          </a:bodyPr>
          <a:lstStyle/>
          <a:p>
            <a:r>
              <a:rPr lang="en-US" sz="2400">
                <a:solidFill>
                  <a:schemeClr val="bg1"/>
                </a:solidFill>
                <a:latin typeface="Myriad Set Pro" panose="02000400000000000000" pitchFamily="2" charset="0"/>
              </a:rPr>
              <a:t>Kết quả của phép tính 1011 XOR 1010 là gì?</a:t>
            </a:r>
            <a:endParaRPr lang="fr-CA" sz="2400">
              <a:solidFill>
                <a:schemeClr val="bg1"/>
              </a:solidFill>
              <a:latin typeface="Myriad Set Pro" panose="02000400000000000000" pitchFamily="2" charset="0"/>
            </a:endParaRPr>
          </a:p>
        </p:txBody>
      </p:sp>
      <p:sp>
        <p:nvSpPr>
          <p:cNvPr id="12" name="Cross 11"/>
          <p:cNvSpPr/>
          <p:nvPr/>
        </p:nvSpPr>
        <p:spPr>
          <a:xfrm>
            <a:off x="2476475" y="473208"/>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095049" y="583870"/>
            <a:ext cx="5673502" cy="831738"/>
            <a:chOff x="6095049" y="583870"/>
            <a:chExt cx="5673502" cy="831738"/>
          </a:xfrm>
        </p:grpSpPr>
        <p:sp>
          <p:nvSpPr>
            <p:cNvPr id="16" name="Rectangle 15"/>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A</a:t>
              </a:r>
            </a:p>
          </p:txBody>
        </p:sp>
        <p:sp>
          <p:nvSpPr>
            <p:cNvPr id="17" name="TextBox 16"/>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0001</a:t>
              </a:r>
              <a:endParaRPr lang="fr-CA" sz="2400">
                <a:solidFill>
                  <a:schemeClr val="tx1">
                    <a:lumMod val="75000"/>
                    <a:lumOff val="25000"/>
                  </a:schemeClr>
                </a:solidFill>
                <a:latin typeface="Myriad Set Pro" panose="02000400000000000000" pitchFamily="2" charset="0"/>
              </a:endParaRPr>
            </a:p>
          </p:txBody>
        </p:sp>
      </p:grpSp>
      <p:grpSp>
        <p:nvGrpSpPr>
          <p:cNvPr id="18" name="Group 17"/>
          <p:cNvGrpSpPr/>
          <p:nvPr/>
        </p:nvGrpSpPr>
        <p:grpSpPr>
          <a:xfrm>
            <a:off x="6095049" y="1874990"/>
            <a:ext cx="5673502" cy="831738"/>
            <a:chOff x="6095049" y="583870"/>
            <a:chExt cx="5673502" cy="831738"/>
          </a:xfrm>
        </p:grpSpPr>
        <p:sp>
          <p:nvSpPr>
            <p:cNvPr id="19" name="Rectangle 18"/>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B</a:t>
              </a:r>
            </a:p>
          </p:txBody>
        </p:sp>
        <p:sp>
          <p:nvSpPr>
            <p:cNvPr id="20" name="TextBox 19"/>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0101</a:t>
              </a:r>
              <a:endParaRPr lang="fr-CA" sz="2400">
                <a:solidFill>
                  <a:schemeClr val="tx1">
                    <a:lumMod val="75000"/>
                    <a:lumOff val="25000"/>
                  </a:schemeClr>
                </a:solidFill>
                <a:latin typeface="Myriad Set Pro" panose="02000400000000000000" pitchFamily="2" charset="0"/>
              </a:endParaRPr>
            </a:p>
          </p:txBody>
        </p:sp>
      </p:grpSp>
      <p:grpSp>
        <p:nvGrpSpPr>
          <p:cNvPr id="21" name="Group 20"/>
          <p:cNvGrpSpPr/>
          <p:nvPr/>
        </p:nvGrpSpPr>
        <p:grpSpPr>
          <a:xfrm>
            <a:off x="6095049" y="3166110"/>
            <a:ext cx="5673502" cy="831738"/>
            <a:chOff x="6095049" y="583870"/>
            <a:chExt cx="5673502" cy="831738"/>
          </a:xfrm>
        </p:grpSpPr>
        <p:sp>
          <p:nvSpPr>
            <p:cNvPr id="22" name="Rectangle 21"/>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C</a:t>
              </a:r>
            </a:p>
          </p:txBody>
        </p:sp>
        <p:sp>
          <p:nvSpPr>
            <p:cNvPr id="23" name="TextBox 22"/>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0010</a:t>
              </a:r>
              <a:endParaRPr lang="fr-CA" sz="2400">
                <a:solidFill>
                  <a:schemeClr val="tx1">
                    <a:lumMod val="75000"/>
                    <a:lumOff val="25000"/>
                  </a:schemeClr>
                </a:solidFill>
                <a:latin typeface="Myriad Set Pro" panose="02000400000000000000" pitchFamily="2" charset="0"/>
              </a:endParaRPr>
            </a:p>
          </p:txBody>
        </p:sp>
      </p:grpSp>
      <p:grpSp>
        <p:nvGrpSpPr>
          <p:cNvPr id="24" name="Group 23"/>
          <p:cNvGrpSpPr/>
          <p:nvPr/>
        </p:nvGrpSpPr>
        <p:grpSpPr>
          <a:xfrm>
            <a:off x="6095049" y="4541882"/>
            <a:ext cx="5673502" cy="831738"/>
            <a:chOff x="6095049" y="583870"/>
            <a:chExt cx="5673502" cy="831738"/>
          </a:xfrm>
        </p:grpSpPr>
        <p:sp>
          <p:nvSpPr>
            <p:cNvPr id="25" name="Rectangle 24"/>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D</a:t>
              </a:r>
            </a:p>
          </p:txBody>
        </p:sp>
        <p:sp>
          <p:nvSpPr>
            <p:cNvPr id="26" name="TextBox 25"/>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1001</a:t>
              </a:r>
              <a:endParaRPr lang="fr-CA" sz="2400">
                <a:solidFill>
                  <a:schemeClr val="tx1">
                    <a:lumMod val="75000"/>
                    <a:lumOff val="25000"/>
                  </a:schemeClr>
                </a:solidFill>
                <a:latin typeface="Myriad Set Pro" panose="02000400000000000000" pitchFamily="2" charset="0"/>
              </a:endParaRPr>
            </a:p>
          </p:txBody>
        </p:sp>
      </p:grpSp>
    </p:spTree>
    <p:extLst>
      <p:ext uri="{BB962C8B-B14F-4D97-AF65-F5344CB8AC3E}">
        <p14:creationId xmlns:p14="http://schemas.microsoft.com/office/powerpoint/2010/main" val="37834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par>
                                <p:cTn id="13" presetID="2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1971" y="1470139"/>
            <a:ext cx="1636987" cy="923330"/>
          </a:xfrm>
          <a:prstGeom prst="rect">
            <a:avLst/>
          </a:prstGeom>
          <a:noFill/>
        </p:spPr>
        <p:txBody>
          <a:bodyPr wrap="none" rtlCol="0">
            <a:spAutoFit/>
          </a:bodyPr>
          <a:lstStyle/>
          <a:p>
            <a:r>
              <a:rPr lang="en-US" sz="5400">
                <a:solidFill>
                  <a:schemeClr val="tx1">
                    <a:lumMod val="75000"/>
                    <a:lumOff val="25000"/>
                  </a:schemeClr>
                </a:solidFill>
                <a:latin typeface="Montserrat Semi Bold" panose="00000700000000000000" pitchFamily="2" charset="0"/>
                <a:ea typeface="Nexa Bold" charset="0"/>
                <a:cs typeface="Nexa Bold" charset="0"/>
              </a:rPr>
              <a:t>A5/1</a:t>
            </a:r>
            <a:endParaRPr lang="en-US" sz="54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9" name="Straight Connector 8"/>
          <p:cNvCxnSpPr/>
          <p:nvPr/>
        </p:nvCxnSpPr>
        <p:spPr>
          <a:xfrm>
            <a:off x="1644121" y="2368099"/>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10681" y="3965626"/>
            <a:ext cx="4239490" cy="1938992"/>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TIÊU CHUẨN MÃ HÓA CỦA GSM</a:t>
            </a:r>
          </a:p>
          <a:p>
            <a:pPr algn="just">
              <a:spcAft>
                <a:spcPts val="1200"/>
              </a:spcAft>
            </a:pPr>
            <a:r>
              <a:rPr lang="en-US" sz="2000">
                <a:solidFill>
                  <a:schemeClr val="tx1">
                    <a:lumMod val="75000"/>
                    <a:lumOff val="25000"/>
                  </a:schemeClr>
                </a:solidFill>
                <a:latin typeface="Myriad Set Pro" panose="02000400000000000000" pitchFamily="2" charset="0"/>
              </a:rPr>
              <a:t>A5/1 là chuẩn mã hóa để bảo mật các cuộc gọi thông qua hạ tầng GSM, như Mobifone, Vinaphone, Viettel...</a:t>
            </a:r>
          </a:p>
          <a:p>
            <a:pPr algn="just">
              <a:spcAft>
                <a:spcPts val="1200"/>
              </a:spcAft>
            </a:pPr>
            <a:r>
              <a:rPr lang="en-US" sz="2000">
                <a:solidFill>
                  <a:schemeClr val="tx1">
                    <a:lumMod val="75000"/>
                    <a:lumOff val="25000"/>
                  </a:schemeClr>
                </a:solidFill>
                <a:latin typeface="Myriad Set Pro" panose="02000400000000000000" pitchFamily="2" charset="0"/>
              </a:rPr>
              <a:t>A5/1 có tốc độ mã hóa cực kỳ nhanh.</a:t>
            </a:r>
            <a:endParaRPr lang="fr-CA" sz="2000">
              <a:solidFill>
                <a:schemeClr val="tx1">
                  <a:lumMod val="75000"/>
                  <a:lumOff val="25000"/>
                </a:schemeClr>
              </a:solidFill>
              <a:latin typeface="Myriad Set Pro" panose="02000400000000000000" pitchFamily="2" charset="0"/>
            </a:endParaRPr>
          </a:p>
        </p:txBody>
      </p:sp>
      <p:pic>
        <p:nvPicPr>
          <p:cNvPr id="14" name="Picture Placeholder 13"/>
          <p:cNvPicPr>
            <a:picLocks noGrp="1" noChangeAspect="1"/>
          </p:cNvPicPr>
          <p:nvPr>
            <p:ph type="pic" sz="quarter" idx="10"/>
          </p:nvPr>
        </p:nvPicPr>
        <p:blipFill>
          <a:blip r:embed="rId3"/>
          <a:srcRect l="9583" r="9583"/>
          <a:stretch>
            <a:fillRect/>
          </a:stretch>
        </p:blipFill>
        <p:spPr/>
      </p:pic>
      <p:sp>
        <p:nvSpPr>
          <p:cNvPr id="7" name="Rectangle 6"/>
          <p:cNvSpPr/>
          <p:nvPr/>
        </p:nvSpPr>
        <p:spPr>
          <a:xfrm>
            <a:off x="1099458" y="1035679"/>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p:cNvSpPr/>
          <p:nvPr/>
        </p:nvSpPr>
        <p:spPr>
          <a:xfrm>
            <a:off x="477290" y="413511"/>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53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402240" y="614700"/>
            <a:ext cx="7387536" cy="1015663"/>
          </a:xfrm>
          <a:prstGeom prst="rect">
            <a:avLst/>
          </a:prstGeom>
          <a:noFill/>
        </p:spPr>
        <p:txBody>
          <a:bodyPr wrap="none" rtlCol="0">
            <a:spAutoFit/>
          </a:bodyPr>
          <a:lstStyle/>
          <a:p>
            <a:pPr algn="ctr"/>
            <a:r>
              <a:rPr lang="en-US" sz="6000">
                <a:solidFill>
                  <a:schemeClr val="tx1">
                    <a:lumMod val="75000"/>
                    <a:lumOff val="25000"/>
                  </a:schemeClr>
                </a:solidFill>
                <a:latin typeface="Montserrat Semi Bold" panose="00000700000000000000" pitchFamily="2" charset="0"/>
                <a:ea typeface="Nexa Bold" charset="0"/>
                <a:cs typeface="Nexa Bold" charset="0"/>
              </a:rPr>
              <a:t>Ý TƯỞNG CỦA A5/1</a:t>
            </a:r>
            <a:endParaRPr lang="en-US" sz="60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24" name="Cross 23"/>
          <p:cNvSpPr/>
          <p:nvPr/>
        </p:nvSpPr>
        <p:spPr>
          <a:xfrm>
            <a:off x="10972805" y="348431"/>
            <a:ext cx="774100" cy="774100"/>
          </a:xfrm>
          <a:prstGeom prst="plus">
            <a:avLst>
              <a:gd name="adj" fmla="val 45942"/>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65031" y="2493150"/>
            <a:ext cx="3861955" cy="461665"/>
          </a:xfrm>
          <a:prstGeom prst="rect">
            <a:avLst/>
          </a:prstGeom>
          <a:noFill/>
        </p:spPr>
        <p:txBody>
          <a:bodyPr wrap="none" rtlCol="0">
            <a:spAutoFit/>
          </a:bodyPr>
          <a:lstStyle/>
          <a:p>
            <a:r>
              <a:rPr lang="en-US" sz="2400" spc="600">
                <a:solidFill>
                  <a:schemeClr val="tx1">
                    <a:lumMod val="75000"/>
                    <a:lumOff val="25000"/>
                  </a:schemeClr>
                </a:solidFill>
                <a:latin typeface="Montserrat Semi Bold" panose="00000700000000000000" pitchFamily="2" charset="0"/>
                <a:ea typeface="Nexa Bold" charset="0"/>
                <a:cs typeface="Nexa Bold" charset="0"/>
              </a:rPr>
              <a:t>MAJORITY (MAJ)</a:t>
            </a:r>
            <a:endParaRPr lang="en-US" sz="2400" spc="6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7" name="Rectangle 6"/>
          <p:cNvSpPr/>
          <p:nvPr/>
        </p:nvSpPr>
        <p:spPr>
          <a:xfrm>
            <a:off x="3932539" y="3517612"/>
            <a:ext cx="4326938" cy="1569660"/>
          </a:xfrm>
          <a:prstGeom prst="rect">
            <a:avLst/>
          </a:prstGeom>
        </p:spPr>
        <p:txBody>
          <a:bodyPr wrap="square">
            <a:spAutoFit/>
          </a:bodyPr>
          <a:lstStyle/>
          <a:p>
            <a:pPr algn="ctr"/>
            <a:r>
              <a:rPr lang="en-US" sz="2400">
                <a:solidFill>
                  <a:schemeClr val="tx1">
                    <a:lumMod val="75000"/>
                    <a:lumOff val="25000"/>
                  </a:schemeClr>
                </a:solidFill>
                <a:latin typeface="Myriad Set Pro" panose="02000400000000000000" pitchFamily="2" charset="0"/>
                <a:ea typeface="Roboto Medium" charset="0"/>
                <a:cs typeface="Roboto Medium" charset="0"/>
              </a:rPr>
              <a:t>Phép toán Majority sẽ xem xét một số lẻ các tham số, nếu 1 nhiều hơn thì trả về 1, nếu 0 nhiều hơn thì trả về 0.</a:t>
            </a:r>
            <a:endParaRPr lang="en-US" sz="2400" dirty="0">
              <a:solidFill>
                <a:schemeClr val="tx1">
                  <a:lumMod val="75000"/>
                  <a:lumOff val="25000"/>
                </a:schemeClr>
              </a:solidFill>
              <a:latin typeface="Myriad Set Pro" panose="02000400000000000000" pitchFamily="2" charset="0"/>
              <a:ea typeface="Roboto Thin" charset="0"/>
              <a:cs typeface="Roboto Thin" charset="0"/>
            </a:endParaRPr>
          </a:p>
        </p:txBody>
      </p:sp>
      <p:cxnSp>
        <p:nvCxnSpPr>
          <p:cNvPr id="8" name="Straight Connector 7"/>
          <p:cNvCxnSpPr/>
          <p:nvPr/>
        </p:nvCxnSpPr>
        <p:spPr>
          <a:xfrm>
            <a:off x="5380381" y="3173852"/>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9" name="Cross 8"/>
          <p:cNvSpPr/>
          <p:nvPr/>
        </p:nvSpPr>
        <p:spPr>
          <a:xfrm>
            <a:off x="5940466" y="5650069"/>
            <a:ext cx="311084" cy="311084"/>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000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402240" y="614700"/>
            <a:ext cx="7387536" cy="1015663"/>
          </a:xfrm>
          <a:prstGeom prst="rect">
            <a:avLst/>
          </a:prstGeom>
          <a:noFill/>
        </p:spPr>
        <p:txBody>
          <a:bodyPr wrap="none" rtlCol="0">
            <a:spAutoFit/>
          </a:bodyPr>
          <a:lstStyle/>
          <a:p>
            <a:pPr algn="ctr"/>
            <a:r>
              <a:rPr lang="en-US" sz="6000">
                <a:solidFill>
                  <a:schemeClr val="tx1">
                    <a:lumMod val="75000"/>
                    <a:lumOff val="25000"/>
                  </a:schemeClr>
                </a:solidFill>
                <a:latin typeface="Montserrat Semi Bold" panose="00000700000000000000" pitchFamily="2" charset="0"/>
                <a:ea typeface="Nexa Bold" charset="0"/>
                <a:cs typeface="Nexa Bold" charset="0"/>
              </a:rPr>
              <a:t>Ý TƯỞNG CỦA A5/1</a:t>
            </a:r>
            <a:endParaRPr lang="en-US" sz="6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5" name="Straight Connector 24"/>
          <p:cNvCxnSpPr/>
          <p:nvPr/>
        </p:nvCxnSpPr>
        <p:spPr>
          <a:xfrm>
            <a:off x="5380378" y="1692099"/>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pic>
        <p:nvPicPr>
          <p:cNvPr id="9218" name="Picture 2" descr="http://cfile1.uf.tistory.com/image/20779C054B01054A142C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5" y="2405062"/>
            <a:ext cx="9753600" cy="3438526"/>
          </a:xfrm>
          <a:prstGeom prst="rect">
            <a:avLst/>
          </a:prstGeom>
          <a:noFill/>
          <a:extLst>
            <a:ext uri="{909E8E84-426E-40DD-AFC4-6F175D3DCCD1}">
              <a14:hiddenFill xmlns:a14="http://schemas.microsoft.com/office/drawing/2010/main">
                <a:solidFill>
                  <a:srgbClr val="FFFFFF"/>
                </a:solidFill>
              </a14:hiddenFill>
            </a:ext>
          </a:extLst>
        </p:spPr>
      </p:pic>
      <p:sp>
        <p:nvSpPr>
          <p:cNvPr id="24" name="Cross 23"/>
          <p:cNvSpPr/>
          <p:nvPr/>
        </p:nvSpPr>
        <p:spPr>
          <a:xfrm>
            <a:off x="10972805" y="348431"/>
            <a:ext cx="774100" cy="774100"/>
          </a:xfrm>
          <a:prstGeom prst="plus">
            <a:avLst>
              <a:gd name="adj" fmla="val 45942"/>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451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l="519" r="519"/>
          <a:stretch>
            <a:fillRect/>
          </a:stretch>
        </p:blipFill>
        <p:spPr/>
      </p:pic>
      <p:sp>
        <p:nvSpPr>
          <p:cNvPr id="6" name="Rectangle 5"/>
          <p:cNvSpPr/>
          <p:nvPr/>
        </p:nvSpPr>
        <p:spPr>
          <a:xfrm>
            <a:off x="0" y="5"/>
            <a:ext cx="12192000" cy="6857995"/>
          </a:xfrm>
          <a:prstGeom prst="rect">
            <a:avLst/>
          </a:prstGeom>
          <a:gradFill flip="none" rotWithShape="1">
            <a:gsLst>
              <a:gs pos="1000">
                <a:schemeClr val="tx1">
                  <a:lumMod val="85000"/>
                  <a:lumOff val="15000"/>
                  <a:alpha val="80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700000">
            <a:off x="4248350" y="-1847653"/>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24190" y="331440"/>
            <a:ext cx="2743636" cy="707886"/>
          </a:xfrm>
          <a:prstGeom prst="rect">
            <a:avLst/>
          </a:prstGeom>
          <a:noFill/>
        </p:spPr>
        <p:txBody>
          <a:bodyPr wrap="none" rtlCol="0">
            <a:spAutoFit/>
          </a:bodyPr>
          <a:lstStyle/>
          <a:p>
            <a:pPr algn="ctr"/>
            <a:r>
              <a:rPr lang="en-US" sz="2000">
                <a:solidFill>
                  <a:schemeClr val="bg1"/>
                </a:solidFill>
                <a:latin typeface="Montserrat Semi Bold" panose="00000700000000000000" pitchFamily="2" charset="0"/>
                <a:ea typeface="Nexa Bold" charset="0"/>
                <a:cs typeface="Nexa Bold" charset="0"/>
              </a:rPr>
              <a:t>802.11</a:t>
            </a:r>
          </a:p>
          <a:p>
            <a:pPr algn="ctr"/>
            <a:r>
              <a:rPr lang="en-US" sz="2000">
                <a:solidFill>
                  <a:schemeClr val="bg1"/>
                </a:solidFill>
                <a:latin typeface="Montserrat Semi Bold" panose="00000700000000000000" pitchFamily="2" charset="0"/>
                <a:ea typeface="Nexa Bold" charset="0"/>
                <a:cs typeface="Nexa Bold" charset="0"/>
              </a:rPr>
              <a:t>SECURITY ASPECTS</a:t>
            </a:r>
          </a:p>
        </p:txBody>
      </p:sp>
      <p:cxnSp>
        <p:nvCxnSpPr>
          <p:cNvPr id="9" name="Straight Connector 8"/>
          <p:cNvCxnSpPr/>
          <p:nvPr/>
        </p:nvCxnSpPr>
        <p:spPr>
          <a:xfrm>
            <a:off x="5813733" y="1230487"/>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47484" y="3888672"/>
            <a:ext cx="8897051" cy="707886"/>
          </a:xfrm>
          <a:prstGeom prst="rect">
            <a:avLst/>
          </a:prstGeom>
          <a:noFill/>
        </p:spPr>
        <p:txBody>
          <a:bodyPr wrap="none" rtlCol="0">
            <a:spAutoFit/>
          </a:bodyPr>
          <a:lstStyle/>
          <a:p>
            <a:pPr algn="ctr"/>
            <a:r>
              <a:rPr lang="en-US" sz="4000" spc="600">
                <a:solidFill>
                  <a:schemeClr val="bg1"/>
                </a:solidFill>
                <a:latin typeface="Montserrat Semi Bold" panose="00000700000000000000" pitchFamily="2" charset="0"/>
                <a:ea typeface="Nexa Bold" charset="0"/>
                <a:cs typeface="Nexa Bold" charset="0"/>
              </a:rPr>
              <a:t>CHẠY THỬ NGHIỆM / DEMO</a:t>
            </a:r>
            <a:endParaRPr lang="en-US" sz="4000" spc="600" dirty="0">
              <a:solidFill>
                <a:schemeClr val="bg1"/>
              </a:solidFill>
              <a:latin typeface="Montserrat Semi Bold" panose="00000700000000000000" pitchFamily="2" charset="0"/>
              <a:ea typeface="Nexa Bold" charset="0"/>
              <a:cs typeface="Nexa Bold" charset="0"/>
            </a:endParaRPr>
          </a:p>
        </p:txBody>
      </p:sp>
      <p:sp>
        <p:nvSpPr>
          <p:cNvPr id="26" name="Cross 25"/>
          <p:cNvSpPr/>
          <p:nvPr/>
        </p:nvSpPr>
        <p:spPr>
          <a:xfrm>
            <a:off x="7467826" y="1858963"/>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379073" y="4693998"/>
            <a:ext cx="3433854" cy="400110"/>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MÔ PHỎNG MÃ HÓA A5/1</a:t>
            </a:r>
            <a:endParaRPr lang="fr-CA" sz="2000">
              <a:solidFill>
                <a:schemeClr val="tx1">
                  <a:lumMod val="75000"/>
                  <a:lumOff val="25000"/>
                </a:schemeClr>
              </a:solidFill>
              <a:latin typeface="Myriad Set Pro" panose="02000400000000000000" pitchFamily="2" charset="0"/>
            </a:endParaRPr>
          </a:p>
        </p:txBody>
      </p:sp>
    </p:spTree>
    <p:extLst>
      <p:ext uri="{BB962C8B-B14F-4D97-AF65-F5344CB8AC3E}">
        <p14:creationId xmlns:p14="http://schemas.microsoft.com/office/powerpoint/2010/main" val="51255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12500" b="12500"/>
          <a:stretch>
            <a:fillRect/>
          </a:stretch>
        </p:blipFill>
        <p:spPr/>
      </p:pic>
      <p:sp>
        <p:nvSpPr>
          <p:cNvPr id="5" name="Rectangle 4"/>
          <p:cNvSpPr/>
          <p:nvPr/>
        </p:nvSpPr>
        <p:spPr>
          <a:xfrm>
            <a:off x="0" y="0"/>
            <a:ext cx="12192000" cy="6858000"/>
          </a:xfrm>
          <a:prstGeom prst="rect">
            <a:avLst/>
          </a:pr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8349" y="98868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81075" y="3175883"/>
            <a:ext cx="2873865" cy="1077218"/>
          </a:xfrm>
          <a:prstGeom prst="rect">
            <a:avLst/>
          </a:prstGeom>
          <a:noFill/>
        </p:spPr>
        <p:txBody>
          <a:bodyPr wrap="none" rtlCol="0">
            <a:spAutoFit/>
          </a:bodyPr>
          <a:lstStyle/>
          <a:p>
            <a:pPr algn="r"/>
            <a:r>
              <a:rPr lang="en-US" sz="3200">
                <a:solidFill>
                  <a:schemeClr val="bg1"/>
                </a:solidFill>
                <a:latin typeface="Montserrat Semi Bold" panose="00000700000000000000" pitchFamily="2" charset="0"/>
                <a:ea typeface="Nexa Bold" charset="0"/>
                <a:cs typeface="Nexa Bold" charset="0"/>
              </a:rPr>
              <a:t>THUẬT TOÁN</a:t>
            </a:r>
          </a:p>
          <a:p>
            <a:pPr algn="r"/>
            <a:r>
              <a:rPr lang="en-US" sz="3200">
                <a:solidFill>
                  <a:schemeClr val="bg1"/>
                </a:solidFill>
                <a:latin typeface="Montserrat Semi Bold" panose="00000700000000000000" pitchFamily="2" charset="0"/>
                <a:ea typeface="Nexa Bold" charset="0"/>
                <a:cs typeface="Nexa Bold" charset="0"/>
              </a:rPr>
              <a:t>RC4</a:t>
            </a:r>
            <a:endParaRPr lang="en-US" sz="3200" dirty="0">
              <a:solidFill>
                <a:schemeClr val="bg1"/>
              </a:solidFill>
              <a:latin typeface="Montserrat Semi Bold" panose="00000700000000000000" pitchFamily="2" charset="0"/>
              <a:ea typeface="Nexa Bold" charset="0"/>
              <a:cs typeface="Nexa Bold" charset="0"/>
            </a:endParaRPr>
          </a:p>
        </p:txBody>
      </p:sp>
      <p:cxnSp>
        <p:nvCxnSpPr>
          <p:cNvPr id="8" name="Straight Connector 7"/>
          <p:cNvCxnSpPr/>
          <p:nvPr/>
        </p:nvCxnSpPr>
        <p:spPr>
          <a:xfrm>
            <a:off x="-735796" y="5960613"/>
            <a:ext cx="385592"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9" name="Cross 8"/>
          <p:cNvSpPr/>
          <p:nvPr/>
        </p:nvSpPr>
        <p:spPr>
          <a:xfrm>
            <a:off x="4995337" y="1532429"/>
            <a:ext cx="372187" cy="37218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94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079" y="486222"/>
            <a:ext cx="4168346" cy="233951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166" y="486222"/>
            <a:ext cx="4254751" cy="28365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05" y="3322723"/>
            <a:ext cx="3006680" cy="30066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7695" y="3843917"/>
            <a:ext cx="3403476" cy="1964292"/>
          </a:xfrm>
          <a:prstGeom prst="rect">
            <a:avLst/>
          </a:prstGeom>
        </p:spPr>
      </p:pic>
    </p:spTree>
    <p:extLst>
      <p:ext uri="{BB962C8B-B14F-4D97-AF65-F5344CB8AC3E}">
        <p14:creationId xmlns:p14="http://schemas.microsoft.com/office/powerpoint/2010/main" val="115636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l="8798" r="8798"/>
          <a:stretch>
            <a:fillRect/>
          </a:stretch>
        </p:blipFill>
        <p:spPr/>
      </p:pic>
      <p:sp>
        <p:nvSpPr>
          <p:cNvPr id="14" name="Freeform 13"/>
          <p:cNvSpPr/>
          <p:nvPr/>
        </p:nvSpPr>
        <p:spPr>
          <a:xfrm>
            <a:off x="7315205" y="754149"/>
            <a:ext cx="4062953" cy="4958499"/>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chemeClr val="tx1">
              <a:lumMod val="85000"/>
              <a:lumOff val="15000"/>
            </a:schemeClr>
          </a:solidFill>
          <a:ln w="3175">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a:off x="590491" y="431282"/>
            <a:ext cx="793809" cy="793809"/>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888012" y="1212707"/>
            <a:ext cx="2106474" cy="523220"/>
          </a:xfrm>
          <a:prstGeom prst="rect">
            <a:avLst/>
          </a:prstGeom>
          <a:noFill/>
        </p:spPr>
        <p:txBody>
          <a:bodyPr wrap="none" rtlCol="0">
            <a:spAutoFit/>
          </a:bodyPr>
          <a:lstStyle/>
          <a:p>
            <a:r>
              <a:rPr lang="en-US" sz="2800">
                <a:solidFill>
                  <a:schemeClr val="bg1"/>
                </a:solidFill>
                <a:latin typeface="Montserrat Semi Bold" panose="00000700000000000000" pitchFamily="2" charset="0"/>
                <a:ea typeface="Nexa Bold" charset="0"/>
                <a:cs typeface="Nexa Bold" charset="0"/>
              </a:rPr>
              <a:t>RC4 LÀ GÌ?</a:t>
            </a:r>
            <a:endParaRPr lang="en-US" sz="2800" dirty="0">
              <a:solidFill>
                <a:schemeClr val="bg1"/>
              </a:solidFill>
              <a:latin typeface="Montserrat Semi Bold" panose="00000700000000000000" pitchFamily="2" charset="0"/>
              <a:ea typeface="Nexa Bold" charset="0"/>
              <a:cs typeface="Nexa Bold" charset="0"/>
            </a:endParaRPr>
          </a:p>
        </p:txBody>
      </p:sp>
      <p:sp>
        <p:nvSpPr>
          <p:cNvPr id="11" name="Rectangle 10"/>
          <p:cNvSpPr/>
          <p:nvPr/>
        </p:nvSpPr>
        <p:spPr>
          <a:xfrm>
            <a:off x="7893841" y="2459504"/>
            <a:ext cx="2905679" cy="1938992"/>
          </a:xfrm>
          <a:prstGeom prst="rect">
            <a:avLst/>
          </a:prstGeom>
        </p:spPr>
        <p:txBody>
          <a:bodyPr wrap="square">
            <a:spAutoFit/>
          </a:bodyPr>
          <a:lstStyle/>
          <a:p>
            <a:pPr algn="just"/>
            <a:r>
              <a:rPr lang="en-US" sz="2000">
                <a:solidFill>
                  <a:schemeClr val="bg1"/>
                </a:solidFill>
                <a:latin typeface="Myriad Set Pro" panose="02000400000000000000" pitchFamily="2" charset="0"/>
                <a:ea typeface="Roboto Medium" charset="0"/>
                <a:cs typeface="Roboto Medium" charset="0"/>
              </a:rPr>
              <a:t>RC4 là viết tắt của Rivest Cipher 4 (mặc dù ban đầu được biết đến với tên gọi Ron’s Code 4), thiết kế bởi Ron Rivest tại RSA Security (nay là EMC).</a:t>
            </a:r>
            <a:endParaRPr lang="en-US" sz="2000" dirty="0">
              <a:solidFill>
                <a:schemeClr val="bg1"/>
              </a:solidFill>
              <a:latin typeface="Myriad Set Pro" panose="02000400000000000000" pitchFamily="2" charset="0"/>
              <a:ea typeface="Roboto Thin" charset="0"/>
              <a:cs typeface="Roboto Thin" charset="0"/>
            </a:endParaRPr>
          </a:p>
        </p:txBody>
      </p:sp>
      <p:sp>
        <p:nvSpPr>
          <p:cNvPr id="4" name="TextBox 3"/>
          <p:cNvSpPr txBox="1"/>
          <p:nvPr/>
        </p:nvSpPr>
        <p:spPr>
          <a:xfrm>
            <a:off x="8249641" y="5997480"/>
            <a:ext cx="2816092" cy="646331"/>
          </a:xfrm>
          <a:prstGeom prst="rect">
            <a:avLst/>
          </a:prstGeom>
          <a:noFill/>
        </p:spPr>
        <p:txBody>
          <a:bodyPr wrap="none" rtlCol="0">
            <a:spAutoFit/>
          </a:bodyPr>
          <a:lstStyle/>
          <a:p>
            <a:r>
              <a:rPr lang="en-US">
                <a:solidFill>
                  <a:srgbClr val="2EC4B6"/>
                </a:solidFill>
                <a:latin typeface="Montserrat Semi Bold" panose="00000700000000000000" pitchFamily="2" charset="0"/>
              </a:rPr>
              <a:t>Ron hiện là giảng viên</a:t>
            </a:r>
          </a:p>
          <a:p>
            <a:r>
              <a:rPr lang="en-US">
                <a:solidFill>
                  <a:srgbClr val="2EC4B6"/>
                </a:solidFill>
                <a:latin typeface="Montserrat Semi Bold" panose="00000700000000000000" pitchFamily="2" charset="0"/>
              </a:rPr>
              <a:t>khoa máy tính của MIT</a:t>
            </a:r>
            <a:endParaRPr lang="fr-CA">
              <a:solidFill>
                <a:srgbClr val="2EC4B6"/>
              </a:solidFill>
              <a:latin typeface="Montserrat Semi Bold" panose="00000700000000000000" pitchFamily="2" charset="0"/>
            </a:endParaRPr>
          </a:p>
        </p:txBody>
      </p:sp>
      <p:sp>
        <p:nvSpPr>
          <p:cNvPr id="18" name="Cross 17"/>
          <p:cNvSpPr/>
          <p:nvPr/>
        </p:nvSpPr>
        <p:spPr>
          <a:xfrm>
            <a:off x="10457513" y="4938182"/>
            <a:ext cx="342007" cy="34200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036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097028" y="614700"/>
            <a:ext cx="7997959" cy="1015663"/>
          </a:xfrm>
          <a:prstGeom prst="rect">
            <a:avLst/>
          </a:prstGeom>
          <a:noFill/>
        </p:spPr>
        <p:txBody>
          <a:bodyPr wrap="none" rtlCol="0">
            <a:spAutoFit/>
          </a:bodyPr>
          <a:lstStyle/>
          <a:p>
            <a:pPr algn="ctr"/>
            <a:r>
              <a:rPr lang="en-US" sz="6000">
                <a:solidFill>
                  <a:schemeClr val="tx1">
                    <a:lumMod val="75000"/>
                    <a:lumOff val="25000"/>
                  </a:schemeClr>
                </a:solidFill>
                <a:latin typeface="Montserrat Semi Bold" panose="00000700000000000000" pitchFamily="2" charset="0"/>
                <a:ea typeface="Nexa Bold" charset="0"/>
                <a:cs typeface="Nexa Bold" charset="0"/>
              </a:rPr>
              <a:t>TỔNG QUAN VỀ RC4</a:t>
            </a:r>
            <a:endParaRPr lang="en-US" sz="60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24" name="Cross 23"/>
          <p:cNvSpPr/>
          <p:nvPr/>
        </p:nvSpPr>
        <p:spPr>
          <a:xfrm>
            <a:off x="10972805" y="348431"/>
            <a:ext cx="774100" cy="774100"/>
          </a:xfrm>
          <a:prstGeom prst="plus">
            <a:avLst>
              <a:gd name="adj" fmla="val 45942"/>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1140" y="2652231"/>
            <a:ext cx="5442149" cy="1846659"/>
          </a:xfrm>
          <a:prstGeom prst="rect">
            <a:avLst/>
          </a:prstGeom>
        </p:spPr>
        <p:txBody>
          <a:bodyPr wrap="square">
            <a:spAutoFit/>
          </a:bodyPr>
          <a:lstStyle/>
          <a:p>
            <a:pPr algn="ctr">
              <a:spcAft>
                <a:spcPts val="1200"/>
              </a:spcAft>
            </a:pPr>
            <a:r>
              <a:rPr lang="en-US" sz="2400">
                <a:solidFill>
                  <a:srgbClr val="2EC4B6"/>
                </a:solidFill>
                <a:latin typeface="Montserrat Semi Bold" panose="00000700000000000000" pitchFamily="2" charset="0"/>
                <a:ea typeface="Roboto Thin" charset="0"/>
                <a:cs typeface="Roboto Thin" charset="0"/>
              </a:rPr>
              <a:t>KIẾN TRÚC CỦA RC4</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RC4 về bản chất của nó là những cái bảng mà mỗi phần tử trong bảng là 1 byte dữ liệu.</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Bảng RC4 luôn chứa các hoán vị của các phần tử 0, 1, 2, 3, ..., 255.</a:t>
            </a:r>
          </a:p>
        </p:txBody>
      </p:sp>
      <p:sp>
        <p:nvSpPr>
          <p:cNvPr id="11" name="Rectangle 10"/>
          <p:cNvSpPr/>
          <p:nvPr/>
        </p:nvSpPr>
        <p:spPr>
          <a:xfrm>
            <a:off x="6304756" y="2651302"/>
            <a:ext cx="5442149" cy="2154436"/>
          </a:xfrm>
          <a:prstGeom prst="rect">
            <a:avLst/>
          </a:prstGeom>
        </p:spPr>
        <p:txBody>
          <a:bodyPr wrap="square">
            <a:spAutoFit/>
          </a:bodyPr>
          <a:lstStyle/>
          <a:p>
            <a:pPr algn="ctr">
              <a:spcAft>
                <a:spcPts val="1200"/>
              </a:spcAft>
            </a:pPr>
            <a:r>
              <a:rPr lang="en-US" sz="2400">
                <a:solidFill>
                  <a:srgbClr val="2EC4B6"/>
                </a:solidFill>
                <a:latin typeface="Montserrat Semi Bold" panose="00000700000000000000" pitchFamily="2" charset="0"/>
                <a:ea typeface="Roboto Thin" charset="0"/>
                <a:cs typeface="Roboto Thin" charset="0"/>
              </a:rPr>
              <a:t>HOẠT ĐỘNG CỦA RC4</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Bảng hoán vị được khởi tạo bởi một khóa định sẵn cho trước (khóa được dùng để mã hóa / giải mã).</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Sau mỗi bước hoàn thành, ta thu được 1 byte trong bảng số thay vì 1 bit như A5/1.</a:t>
            </a:r>
          </a:p>
        </p:txBody>
      </p:sp>
      <p:cxnSp>
        <p:nvCxnSpPr>
          <p:cNvPr id="12" name="Straight Connector 11"/>
          <p:cNvCxnSpPr/>
          <p:nvPr/>
        </p:nvCxnSpPr>
        <p:spPr>
          <a:xfrm>
            <a:off x="5315578" y="1795956"/>
            <a:ext cx="1560844"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2700000">
            <a:off x="4353632" y="6821545"/>
            <a:ext cx="3489172" cy="3489172"/>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700000">
            <a:off x="5501889" y="5908091"/>
            <a:ext cx="1192659" cy="1192659"/>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a:off x="6599549" y="5537991"/>
            <a:ext cx="342007" cy="34200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8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srcRect t="31361" b="31361"/>
          <a:stretch>
            <a:fillRect/>
          </a:stretch>
        </p:blipFill>
        <p:spPr/>
      </p:pic>
      <p:sp>
        <p:nvSpPr>
          <p:cNvPr id="45" name="Rectangle 44"/>
          <p:cNvSpPr/>
          <p:nvPr/>
        </p:nvSpPr>
        <p:spPr>
          <a:xfrm>
            <a:off x="-1597" y="-13194"/>
            <a:ext cx="12192000" cy="3039499"/>
          </a:xfrm>
          <a:prstGeom prst="rect">
            <a:avLst/>
          </a:prstGeom>
          <a:gradFill flip="none" rotWithShape="1">
            <a:gsLst>
              <a:gs pos="1000">
                <a:schemeClr val="tx1">
                  <a:lumMod val="85000"/>
                  <a:lumOff val="15000"/>
                  <a:alpha val="80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91959" y="1274577"/>
            <a:ext cx="5008102" cy="1015663"/>
          </a:xfrm>
          <a:prstGeom prst="rect">
            <a:avLst/>
          </a:prstGeom>
          <a:noFill/>
        </p:spPr>
        <p:txBody>
          <a:bodyPr wrap="none" rtlCol="0">
            <a:spAutoFit/>
          </a:bodyPr>
          <a:lstStyle/>
          <a:p>
            <a:pPr algn="ctr"/>
            <a:r>
              <a:rPr lang="en-US" sz="6000">
                <a:solidFill>
                  <a:schemeClr val="bg1"/>
                </a:solidFill>
                <a:latin typeface="Montserrat Semi Bold" panose="00000700000000000000" pitchFamily="2" charset="0"/>
                <a:ea typeface="Nexa Bold" charset="0"/>
                <a:cs typeface="Nexa Bold" charset="0"/>
              </a:rPr>
              <a:t>LỊCH SỬ RC4</a:t>
            </a:r>
            <a:endParaRPr lang="en-US" sz="6000" dirty="0">
              <a:solidFill>
                <a:schemeClr val="bg1"/>
              </a:solidFill>
              <a:latin typeface="Montserrat Semi Bold" panose="00000700000000000000" pitchFamily="2" charset="0"/>
              <a:ea typeface="Nexa Bold" charset="0"/>
              <a:cs typeface="Nexa Bold" charset="0"/>
            </a:endParaRPr>
          </a:p>
        </p:txBody>
      </p:sp>
      <p:sp>
        <p:nvSpPr>
          <p:cNvPr id="30" name="Rectangle 29"/>
          <p:cNvSpPr/>
          <p:nvPr/>
        </p:nvSpPr>
        <p:spPr>
          <a:xfrm>
            <a:off x="5317455" y="-893688"/>
            <a:ext cx="1553899" cy="1553899"/>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5380378" y="2351976"/>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2" idx="2"/>
          </p:cNvCxnSpPr>
          <p:nvPr/>
        </p:nvCxnSpPr>
        <p:spPr>
          <a:xfrm>
            <a:off x="6094403" y="6027761"/>
            <a:ext cx="0" cy="830243"/>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973065" y="5785080"/>
            <a:ext cx="242683" cy="242683"/>
          </a:xfrm>
          <a:prstGeom prst="rect">
            <a:avLst/>
          </a:prstGeom>
          <a:solidFill>
            <a:schemeClr val="bg1"/>
          </a:solid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4746534" y="4068061"/>
            <a:ext cx="2698943" cy="996230"/>
            <a:chOff x="6674966" y="4189402"/>
            <a:chExt cx="2698943" cy="996230"/>
          </a:xfrm>
        </p:grpSpPr>
        <p:sp>
          <p:nvSpPr>
            <p:cNvPr id="47" name="Rectangle 46"/>
            <p:cNvSpPr/>
            <p:nvPr/>
          </p:nvSpPr>
          <p:spPr>
            <a:xfrm>
              <a:off x="6674966" y="4539301"/>
              <a:ext cx="2698943" cy="646331"/>
            </a:xfrm>
            <a:prstGeom prst="rect">
              <a:avLst/>
            </a:prstGeom>
          </p:spPr>
          <p:txBody>
            <a:bodyPr wrap="square">
              <a:spAutoFit/>
            </a:bodyPr>
            <a:lstStyle/>
            <a:p>
              <a:pPr algn="ctr"/>
              <a:r>
                <a:rPr lang="en-US">
                  <a:solidFill>
                    <a:schemeClr val="tx1">
                      <a:lumMod val="75000"/>
                      <a:lumOff val="25000"/>
                    </a:schemeClr>
                  </a:solidFill>
                  <a:latin typeface="Myriad Set Pro" panose="02000400000000000000" pitchFamily="2" charset="0"/>
                  <a:ea typeface="Roboto Medium" charset="0"/>
                  <a:cs typeface="Roboto Medium" charset="0"/>
                </a:rPr>
                <a:t>Ron Rivest thiết kế ra giải thuật RC4 tại RSA Security.</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48" name="TextBox 47"/>
            <p:cNvSpPr txBox="1"/>
            <p:nvPr/>
          </p:nvSpPr>
          <p:spPr>
            <a:xfrm>
              <a:off x="7585056" y="4189402"/>
              <a:ext cx="878767" cy="461665"/>
            </a:xfrm>
            <a:prstGeom prst="rect">
              <a:avLst/>
            </a:prstGeom>
            <a:noFill/>
          </p:spPr>
          <p:txBody>
            <a:bodyPr wrap="none" rtlCol="0">
              <a:spAutoFit/>
            </a:bodyPr>
            <a:lstStyle/>
            <a:p>
              <a:pPr algn="ctr"/>
              <a:r>
                <a:rPr lang="en-US" sz="2400">
                  <a:solidFill>
                    <a:schemeClr val="tx1">
                      <a:lumMod val="75000"/>
                      <a:lumOff val="25000"/>
                    </a:schemeClr>
                  </a:solidFill>
                  <a:latin typeface="Montserrat Semi Bold" panose="00000700000000000000" pitchFamily="2" charset="0"/>
                  <a:ea typeface="Nexa Bold" charset="0"/>
                  <a:cs typeface="Nexa Bold" charset="0"/>
                </a:rPr>
                <a:t>1987</a:t>
              </a:r>
              <a:endParaRPr lang="en-US" sz="2400" dirty="0">
                <a:solidFill>
                  <a:schemeClr val="tx1">
                    <a:lumMod val="75000"/>
                    <a:lumOff val="25000"/>
                  </a:schemeClr>
                </a:solidFill>
                <a:latin typeface="Montserrat Semi Bold" panose="00000700000000000000" pitchFamily="2" charset="0"/>
                <a:ea typeface="Nexa Bold" charset="0"/>
                <a:cs typeface="Nexa Bold" charset="0"/>
              </a:endParaRPr>
            </a:p>
          </p:txBody>
        </p:sp>
      </p:grpSp>
    </p:spTree>
    <p:extLst>
      <p:ext uri="{BB962C8B-B14F-4D97-AF65-F5344CB8AC3E}">
        <p14:creationId xmlns:p14="http://schemas.microsoft.com/office/powerpoint/2010/main" val="2545583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094403" y="0"/>
            <a:ext cx="0" cy="685800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973065" y="734108"/>
            <a:ext cx="242683" cy="242683"/>
          </a:xfrm>
          <a:prstGeom prst="rect">
            <a:avLst/>
          </a:prstGeom>
          <a:solidFill>
            <a:schemeClr val="bg1"/>
          </a:solid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7427" y="458973"/>
            <a:ext cx="4571701" cy="461665"/>
          </a:xfrm>
          <a:prstGeom prst="rect">
            <a:avLst/>
          </a:prstGeom>
          <a:noFill/>
        </p:spPr>
        <p:txBody>
          <a:bodyPr wrap="none" rtlCol="0">
            <a:spAutoFit/>
          </a:bodyPr>
          <a:lstStyle/>
          <a:p>
            <a:pPr algn="ctr"/>
            <a:r>
              <a:rPr lang="en-US" sz="2400">
                <a:solidFill>
                  <a:srgbClr val="2EC4B6"/>
                </a:solidFill>
                <a:latin typeface="Montserrat Semi Bold" panose="00000700000000000000" pitchFamily="2" charset="0"/>
                <a:ea typeface="Nexa Bold" charset="0"/>
                <a:cs typeface="Nexa Bold" charset="0"/>
              </a:rPr>
              <a:t>RC4 LÀ BÍ MẬT THƯƠNG MẠI</a:t>
            </a:r>
            <a:endParaRPr lang="en-US" sz="2400" dirty="0">
              <a:solidFill>
                <a:srgbClr val="2EC4B6"/>
              </a:solidFill>
              <a:latin typeface="Montserrat Semi Bold" panose="00000700000000000000" pitchFamily="2" charset="0"/>
              <a:ea typeface="Nexa Bold" charset="0"/>
              <a:cs typeface="Nexa Bold" charset="0"/>
            </a:endParaRPr>
          </a:p>
        </p:txBody>
      </p:sp>
      <p:sp>
        <p:nvSpPr>
          <p:cNvPr id="6" name="Rectangle 5"/>
          <p:cNvSpPr/>
          <p:nvPr/>
        </p:nvSpPr>
        <p:spPr>
          <a:xfrm>
            <a:off x="1426030" y="1024725"/>
            <a:ext cx="4160067" cy="646331"/>
          </a:xfrm>
          <a:prstGeom prst="rect">
            <a:avLst/>
          </a:prstGeom>
        </p:spPr>
        <p:txBody>
          <a:bodyPr wrap="square">
            <a:spAutoFit/>
          </a:bodyPr>
          <a:lstStyle/>
          <a:p>
            <a:pPr algn="r"/>
            <a:r>
              <a:rPr lang="en-US">
                <a:solidFill>
                  <a:schemeClr val="tx1">
                    <a:lumMod val="75000"/>
                    <a:lumOff val="25000"/>
                  </a:schemeClr>
                </a:solidFill>
                <a:latin typeface="Myriad Set Pro" panose="02000400000000000000" pitchFamily="2" charset="0"/>
                <a:ea typeface="Roboto Thin" charset="0"/>
                <a:cs typeface="Roboto Thin" charset="0"/>
              </a:rPr>
              <a:t>Nó được sử dụng trong nhiều sản phẩm bảo mật của hãng RC4.</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7" name="Rectangle 6"/>
          <p:cNvSpPr/>
          <p:nvPr/>
        </p:nvSpPr>
        <p:spPr>
          <a:xfrm>
            <a:off x="5973065" y="1932277"/>
            <a:ext cx="242683" cy="242683"/>
          </a:xfrm>
          <a:prstGeom prst="rect">
            <a:avLst/>
          </a:prstGeom>
          <a:solidFill>
            <a:schemeClr val="bg1"/>
          </a:solid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02710" y="2296720"/>
            <a:ext cx="2226892" cy="769441"/>
          </a:xfrm>
          <a:prstGeom prst="rect">
            <a:avLst/>
          </a:prstGeom>
          <a:noFill/>
        </p:spPr>
        <p:txBody>
          <a:bodyPr wrap="none" rtlCol="0">
            <a:spAutoFit/>
          </a:bodyPr>
          <a:lstStyle/>
          <a:p>
            <a:r>
              <a:rPr lang="en-US" sz="4400" b="1">
                <a:solidFill>
                  <a:schemeClr val="tx1">
                    <a:lumMod val="75000"/>
                    <a:lumOff val="25000"/>
                  </a:schemeClr>
                </a:solidFill>
                <a:latin typeface="Montserrat Semi Bold" panose="00000700000000000000" pitchFamily="2" charset="0"/>
                <a:ea typeface="Roboto" charset="0"/>
                <a:cs typeface="Roboto" charset="0"/>
              </a:rPr>
              <a:t>12/1994</a:t>
            </a:r>
            <a:endParaRPr lang="en-US" sz="4400" b="1" dirty="0">
              <a:solidFill>
                <a:schemeClr val="tx1">
                  <a:lumMod val="75000"/>
                  <a:lumOff val="25000"/>
                </a:schemeClr>
              </a:solidFill>
              <a:latin typeface="Montserrat Semi Bold" panose="00000700000000000000" pitchFamily="2" charset="0"/>
              <a:ea typeface="Roboto" charset="0"/>
              <a:cs typeface="Roboto" charset="0"/>
            </a:endParaRPr>
          </a:p>
        </p:txBody>
      </p:sp>
      <p:sp>
        <p:nvSpPr>
          <p:cNvPr id="12" name="Rectangle 11"/>
          <p:cNvSpPr/>
          <p:nvPr/>
        </p:nvSpPr>
        <p:spPr>
          <a:xfrm>
            <a:off x="6602709" y="2992338"/>
            <a:ext cx="3891120" cy="1754326"/>
          </a:xfrm>
          <a:prstGeom prst="rect">
            <a:avLst/>
          </a:prstGeom>
        </p:spPr>
        <p:txBody>
          <a:bodyPr wrap="square">
            <a:spAutoFit/>
          </a:bodyPr>
          <a:lstStyle/>
          <a:p>
            <a:r>
              <a:rPr lang="en-US">
                <a:solidFill>
                  <a:schemeClr val="tx1">
                    <a:lumMod val="75000"/>
                    <a:lumOff val="25000"/>
                  </a:schemeClr>
                </a:solidFill>
                <a:latin typeface="Myriad Set Pro" panose="02000400000000000000" pitchFamily="2" charset="0"/>
                <a:ea typeface="Roboto Medium" charset="0"/>
                <a:cs typeface="Roboto Medium" charset="0"/>
              </a:rPr>
              <a:t>Bản thiết kế của RC4 bị lộ trên forum Cypherpunks và SCICrypt. Tuy RSA Security không lên tiếng thừa nhận nhưng đối chiếu giữa thuật toán và các sản phẩm sử dụng RC4 cho kết quả giống nhau.</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13" name="Rectangle 12"/>
          <p:cNvSpPr/>
          <p:nvPr/>
        </p:nvSpPr>
        <p:spPr>
          <a:xfrm>
            <a:off x="5973065" y="4334469"/>
            <a:ext cx="242683" cy="242683"/>
          </a:xfrm>
          <a:prstGeom prst="rect">
            <a:avLst/>
          </a:prstGeom>
          <a:solidFill>
            <a:schemeClr val="bg1"/>
          </a:solid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46781" y="4286531"/>
            <a:ext cx="898003" cy="461665"/>
          </a:xfrm>
          <a:prstGeom prst="rect">
            <a:avLst/>
          </a:prstGeom>
          <a:noFill/>
        </p:spPr>
        <p:txBody>
          <a:bodyPr wrap="none" rtlCol="0">
            <a:spAutoFit/>
          </a:bodyPr>
          <a:lstStyle/>
          <a:p>
            <a:pPr algn="ctr"/>
            <a:r>
              <a:rPr lang="en-US" sz="2400">
                <a:solidFill>
                  <a:srgbClr val="2EC4B6"/>
                </a:solidFill>
                <a:latin typeface="Montserrat Semi Bold" panose="00000700000000000000" pitchFamily="2" charset="0"/>
                <a:ea typeface="Nexa Bold" charset="0"/>
                <a:cs typeface="Nexa Bold" charset="0"/>
              </a:rPr>
              <a:t>2014</a:t>
            </a:r>
            <a:endParaRPr lang="en-US" sz="2400" dirty="0">
              <a:solidFill>
                <a:srgbClr val="2EC4B6"/>
              </a:solidFill>
              <a:latin typeface="Montserrat Semi Bold" panose="00000700000000000000" pitchFamily="2" charset="0"/>
              <a:ea typeface="Nexa Bold" charset="0"/>
              <a:cs typeface="Nexa Bold" charset="0"/>
            </a:endParaRPr>
          </a:p>
        </p:txBody>
      </p:sp>
      <p:sp>
        <p:nvSpPr>
          <p:cNvPr id="15" name="Rectangle 14"/>
          <p:cNvSpPr/>
          <p:nvPr/>
        </p:nvSpPr>
        <p:spPr>
          <a:xfrm>
            <a:off x="1230088" y="4833258"/>
            <a:ext cx="4278085" cy="13171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22025" y="5076348"/>
            <a:ext cx="3922759" cy="646331"/>
          </a:xfrm>
          <a:prstGeom prst="rect">
            <a:avLst/>
          </a:prstGeom>
        </p:spPr>
        <p:txBody>
          <a:bodyPr wrap="square">
            <a:spAutoFit/>
          </a:bodyPr>
          <a:lstStyle/>
          <a:p>
            <a:pPr algn="r"/>
            <a:r>
              <a:rPr lang="en-US">
                <a:solidFill>
                  <a:schemeClr val="tx1">
                    <a:lumMod val="75000"/>
                    <a:lumOff val="25000"/>
                  </a:schemeClr>
                </a:solidFill>
                <a:latin typeface="Myriad Set Pro" panose="02000400000000000000" pitchFamily="2" charset="0"/>
                <a:ea typeface="Roboto Medium" charset="0"/>
                <a:cs typeface="Roboto Medium" charset="0"/>
              </a:rPr>
              <a:t>Ron Rivest khẳng định chính ông là</a:t>
            </a:r>
          </a:p>
          <a:p>
            <a:pPr algn="r"/>
            <a:r>
              <a:rPr lang="en-US">
                <a:solidFill>
                  <a:schemeClr val="tx1">
                    <a:lumMod val="75000"/>
                    <a:lumOff val="25000"/>
                  </a:schemeClr>
                </a:solidFill>
                <a:latin typeface="Myriad Set Pro" panose="02000400000000000000" pitchFamily="2" charset="0"/>
                <a:ea typeface="Roboto Thin" charset="0"/>
                <a:cs typeface="Roboto Thin" charset="0"/>
              </a:rPr>
              <a:t>người đã thiết kế ra RC4.</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18" name="Cross 17"/>
          <p:cNvSpPr/>
          <p:nvPr/>
        </p:nvSpPr>
        <p:spPr>
          <a:xfrm rot="2700000">
            <a:off x="10493830" y="5305034"/>
            <a:ext cx="845396" cy="845396"/>
          </a:xfrm>
          <a:prstGeom prst="plus">
            <a:avLst>
              <a:gd name="adj" fmla="val 48569"/>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904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87441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6975" y="953611"/>
            <a:ext cx="2872966" cy="1754326"/>
          </a:xfrm>
          <a:prstGeom prst="rect">
            <a:avLst/>
          </a:prstGeom>
          <a:noFill/>
        </p:spPr>
        <p:txBody>
          <a:bodyPr wrap="none" rtlCol="0">
            <a:spAutoFit/>
          </a:bodyPr>
          <a:lstStyle/>
          <a:p>
            <a:pPr algn="r"/>
            <a:r>
              <a:rPr lang="en-US" sz="3600">
                <a:solidFill>
                  <a:schemeClr val="bg1"/>
                </a:solidFill>
                <a:latin typeface="Montserrat Semi Bold" panose="00000700000000000000" pitchFamily="2" charset="0"/>
                <a:ea typeface="Nexa Bold" charset="0"/>
                <a:cs typeface="Nexa Bold" charset="0"/>
              </a:rPr>
              <a:t>TIẾN TRÌNH</a:t>
            </a:r>
          </a:p>
          <a:p>
            <a:pPr algn="r"/>
            <a:r>
              <a:rPr lang="en-US" sz="3600">
                <a:solidFill>
                  <a:schemeClr val="bg1"/>
                </a:solidFill>
                <a:latin typeface="Montserrat Semi Bold" panose="00000700000000000000" pitchFamily="2" charset="0"/>
                <a:ea typeface="Nexa Bold" charset="0"/>
                <a:cs typeface="Nexa Bold" charset="0"/>
              </a:rPr>
              <a:t>THỰC HIỆN</a:t>
            </a:r>
          </a:p>
          <a:p>
            <a:pPr algn="r"/>
            <a:r>
              <a:rPr lang="en-US" sz="3600">
                <a:solidFill>
                  <a:schemeClr val="bg1"/>
                </a:solidFill>
                <a:latin typeface="Montserrat Semi Bold" panose="00000700000000000000" pitchFamily="2" charset="0"/>
                <a:ea typeface="Nexa Bold" charset="0"/>
                <a:cs typeface="Nexa Bold" charset="0"/>
              </a:rPr>
              <a:t>RC4</a:t>
            </a:r>
            <a:endParaRPr lang="en-US" sz="3600" dirty="0">
              <a:solidFill>
                <a:schemeClr val="bg1"/>
              </a:solidFill>
              <a:latin typeface="Montserrat Semi Bold" panose="00000700000000000000" pitchFamily="2" charset="0"/>
              <a:ea typeface="Nexa Bold" charset="0"/>
              <a:cs typeface="Nexa Bold" charset="0"/>
            </a:endParaRPr>
          </a:p>
        </p:txBody>
      </p:sp>
      <p:cxnSp>
        <p:nvCxnSpPr>
          <p:cNvPr id="7" name="Straight Connector 6"/>
          <p:cNvCxnSpPr/>
          <p:nvPr/>
        </p:nvCxnSpPr>
        <p:spPr>
          <a:xfrm>
            <a:off x="2253009" y="749723"/>
            <a:ext cx="981251"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6502" y="3429002"/>
            <a:ext cx="2993441" cy="769441"/>
          </a:xfrm>
          <a:prstGeom prst="rect">
            <a:avLst/>
          </a:prstGeom>
        </p:spPr>
        <p:txBody>
          <a:bodyPr wrap="square">
            <a:spAutoFit/>
          </a:bodyPr>
          <a:lstStyle/>
          <a:p>
            <a:pPr algn="r"/>
            <a:r>
              <a:rPr lang="en-US" sz="2400">
                <a:solidFill>
                  <a:srgbClr val="2EC4B6"/>
                </a:solidFill>
                <a:latin typeface="Montserrat Semi Bold" panose="00000700000000000000" pitchFamily="2" charset="0"/>
                <a:ea typeface="Roboto Medium" charset="0"/>
                <a:cs typeface="Roboto Medium" charset="0"/>
              </a:rPr>
              <a:t>Bước 1</a:t>
            </a:r>
          </a:p>
          <a:p>
            <a:pPr algn="r"/>
            <a:r>
              <a:rPr lang="en-US" sz="2000">
                <a:solidFill>
                  <a:schemeClr val="bg1"/>
                </a:solidFill>
                <a:latin typeface="Myriad Set Pro" panose="02000400000000000000" pitchFamily="2" charset="0"/>
                <a:ea typeface="Roboto Thin" charset="0"/>
                <a:cs typeface="Roboto Thin" charset="0"/>
              </a:rPr>
              <a:t>Khởi tạo RC4 (KSA)</a:t>
            </a:r>
            <a:endParaRPr lang="en-US" sz="2000" dirty="0">
              <a:solidFill>
                <a:schemeClr val="bg1"/>
              </a:solidFill>
              <a:latin typeface="Myriad Set Pro" panose="02000400000000000000" pitchFamily="2" charset="0"/>
              <a:ea typeface="Roboto Thin" charset="0"/>
              <a:cs typeface="Roboto Thin" charset="0"/>
            </a:endParaRPr>
          </a:p>
        </p:txBody>
      </p:sp>
      <p:sp>
        <p:nvSpPr>
          <p:cNvPr id="12" name="Cross 11"/>
          <p:cNvSpPr/>
          <p:nvPr/>
        </p:nvSpPr>
        <p:spPr>
          <a:xfrm>
            <a:off x="3068857" y="6136937"/>
            <a:ext cx="311084" cy="311084"/>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381391" y="686617"/>
            <a:ext cx="4498283" cy="461665"/>
          </a:xfrm>
          <a:prstGeom prst="rect">
            <a:avLst/>
          </a:prstGeom>
          <a:noFill/>
        </p:spPr>
        <p:txBody>
          <a:bodyPr wrap="none" rtlCol="0">
            <a:spAutoFit/>
          </a:bodyPr>
          <a:lstStyle/>
          <a:p>
            <a:r>
              <a:rPr lang="en-US" sz="2400" spc="600">
                <a:solidFill>
                  <a:schemeClr val="tx1">
                    <a:lumMod val="75000"/>
                    <a:lumOff val="25000"/>
                  </a:schemeClr>
                </a:solidFill>
                <a:latin typeface="Montserrat Semi Bold" panose="00000700000000000000" pitchFamily="2" charset="0"/>
                <a:ea typeface="Nexa Bold" charset="0"/>
                <a:cs typeface="Nexa Bold" charset="0"/>
              </a:rPr>
              <a:t>TẠO HOÁN VỊ (KSA)</a:t>
            </a:r>
            <a:endParaRPr lang="en-US" sz="2400" spc="6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9" name="Rectangle 8"/>
          <p:cNvSpPr/>
          <p:nvPr/>
        </p:nvSpPr>
        <p:spPr>
          <a:xfrm>
            <a:off x="4381391" y="1536880"/>
            <a:ext cx="4584479" cy="1323439"/>
          </a:xfrm>
          <a:prstGeom prst="rect">
            <a:avLst/>
          </a:prstGeom>
        </p:spPr>
        <p:txBody>
          <a:bodyPr wrap="square">
            <a:spAutoFit/>
          </a:bodyPr>
          <a:lstStyle/>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Khởi tạo một hoán vị ngẫu nhiên, tức là một mảng S dài 256 byte, mỗi phần tử là 1 byte.</a:t>
            </a:r>
          </a:p>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Ứng với mỗi giá trị từ 0 đến 255, ta thực hiện một hoán vị giữa 2 phần tử được chọn giả ngẫu nhiên.</a:t>
            </a:r>
          </a:p>
        </p:txBody>
      </p:sp>
      <p:cxnSp>
        <p:nvCxnSpPr>
          <p:cNvPr id="11" name="Straight Connector 10"/>
          <p:cNvCxnSpPr/>
          <p:nvPr/>
        </p:nvCxnSpPr>
        <p:spPr>
          <a:xfrm>
            <a:off x="4474811" y="1241180"/>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74811" y="3253880"/>
            <a:ext cx="5149167" cy="461665"/>
          </a:xfrm>
          <a:prstGeom prst="rect">
            <a:avLst/>
          </a:prstGeom>
          <a:noFill/>
        </p:spPr>
        <p:txBody>
          <a:bodyPr wrap="none" rtlCol="0">
            <a:spAutoFit/>
          </a:bodyPr>
          <a:lstStyle/>
          <a:p>
            <a:r>
              <a:rPr lang="en-US" sz="2400" spc="600">
                <a:solidFill>
                  <a:schemeClr val="tx1">
                    <a:lumMod val="75000"/>
                    <a:lumOff val="25000"/>
                  </a:schemeClr>
                </a:solidFill>
                <a:latin typeface="Montserrat Semi Bold" panose="00000700000000000000" pitchFamily="2" charset="0"/>
                <a:ea typeface="Nexa Bold" charset="0"/>
                <a:cs typeface="Nexa Bold" charset="0"/>
              </a:rPr>
              <a:t>CHƯƠNG TRÌNH CHÍNH</a:t>
            </a:r>
            <a:endParaRPr lang="en-US" sz="2400" spc="6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14" name="Rectangle 13"/>
          <p:cNvSpPr/>
          <p:nvPr/>
        </p:nvSpPr>
        <p:spPr>
          <a:xfrm>
            <a:off x="4474811" y="4104143"/>
            <a:ext cx="4584479" cy="1077218"/>
          </a:xfrm>
          <a:prstGeom prst="rect">
            <a:avLst/>
          </a:prstGeom>
        </p:spPr>
        <p:txBody>
          <a:bodyPr wrap="square">
            <a:spAutoFit/>
          </a:bodyPr>
          <a:lstStyle/>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Khởi tạo các biến lưu trữ chuỗi vào, chuỗi ra...</a:t>
            </a:r>
          </a:p>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Thực hiện đọc mật khẩu vào trong khóa.</a:t>
            </a:r>
          </a:p>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Khởi tạo lại RC4 nếu cần để bảng số ở trạng thái ban đầu cho mỗi tiến trình mã hóa &amp; giải mã.</a:t>
            </a:r>
          </a:p>
        </p:txBody>
      </p:sp>
      <p:cxnSp>
        <p:nvCxnSpPr>
          <p:cNvPr id="15" name="Straight Connector 14"/>
          <p:cNvCxnSpPr/>
          <p:nvPr/>
        </p:nvCxnSpPr>
        <p:spPr>
          <a:xfrm>
            <a:off x="4568231" y="3808443"/>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0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87441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6975" y="953611"/>
            <a:ext cx="2872966" cy="1754326"/>
          </a:xfrm>
          <a:prstGeom prst="rect">
            <a:avLst/>
          </a:prstGeom>
          <a:noFill/>
        </p:spPr>
        <p:txBody>
          <a:bodyPr wrap="none" rtlCol="0">
            <a:spAutoFit/>
          </a:bodyPr>
          <a:lstStyle/>
          <a:p>
            <a:pPr algn="r"/>
            <a:r>
              <a:rPr lang="en-US" sz="3600">
                <a:solidFill>
                  <a:schemeClr val="bg1"/>
                </a:solidFill>
                <a:latin typeface="Montserrat Semi Bold" panose="00000700000000000000" pitchFamily="2" charset="0"/>
                <a:ea typeface="Nexa Bold" charset="0"/>
                <a:cs typeface="Nexa Bold" charset="0"/>
              </a:rPr>
              <a:t>TIẾN TRÌNH</a:t>
            </a:r>
          </a:p>
          <a:p>
            <a:pPr algn="r"/>
            <a:r>
              <a:rPr lang="en-US" sz="3600">
                <a:solidFill>
                  <a:schemeClr val="bg1"/>
                </a:solidFill>
                <a:latin typeface="Montserrat Semi Bold" panose="00000700000000000000" pitchFamily="2" charset="0"/>
                <a:ea typeface="Nexa Bold" charset="0"/>
                <a:cs typeface="Nexa Bold" charset="0"/>
              </a:rPr>
              <a:t>THỰC HIỆN</a:t>
            </a:r>
          </a:p>
          <a:p>
            <a:pPr algn="r"/>
            <a:r>
              <a:rPr lang="en-US" sz="3600">
                <a:solidFill>
                  <a:schemeClr val="bg1"/>
                </a:solidFill>
                <a:latin typeface="Montserrat Semi Bold" panose="00000700000000000000" pitchFamily="2" charset="0"/>
                <a:ea typeface="Nexa Bold" charset="0"/>
                <a:cs typeface="Nexa Bold" charset="0"/>
              </a:rPr>
              <a:t>RC4</a:t>
            </a:r>
            <a:endParaRPr lang="en-US" sz="3600" dirty="0">
              <a:solidFill>
                <a:schemeClr val="bg1"/>
              </a:solidFill>
              <a:latin typeface="Montserrat Semi Bold" panose="00000700000000000000" pitchFamily="2" charset="0"/>
              <a:ea typeface="Nexa Bold" charset="0"/>
              <a:cs typeface="Nexa Bold" charset="0"/>
            </a:endParaRPr>
          </a:p>
        </p:txBody>
      </p:sp>
      <p:cxnSp>
        <p:nvCxnSpPr>
          <p:cNvPr id="7" name="Straight Connector 6"/>
          <p:cNvCxnSpPr/>
          <p:nvPr/>
        </p:nvCxnSpPr>
        <p:spPr>
          <a:xfrm>
            <a:off x="2253009" y="749723"/>
            <a:ext cx="981251"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6502" y="3429002"/>
            <a:ext cx="2993441" cy="1077218"/>
          </a:xfrm>
          <a:prstGeom prst="rect">
            <a:avLst/>
          </a:prstGeom>
        </p:spPr>
        <p:txBody>
          <a:bodyPr wrap="square">
            <a:spAutoFit/>
          </a:bodyPr>
          <a:lstStyle/>
          <a:p>
            <a:pPr algn="r"/>
            <a:r>
              <a:rPr lang="en-US" sz="2400">
                <a:solidFill>
                  <a:srgbClr val="2EC4B6"/>
                </a:solidFill>
                <a:latin typeface="Montserrat Semi Bold" panose="00000700000000000000" pitchFamily="2" charset="0"/>
                <a:ea typeface="Roboto Medium" charset="0"/>
                <a:cs typeface="Roboto Medium" charset="0"/>
              </a:rPr>
              <a:t>Bước 2</a:t>
            </a:r>
          </a:p>
          <a:p>
            <a:pPr algn="r"/>
            <a:r>
              <a:rPr lang="en-US" sz="2000">
                <a:solidFill>
                  <a:schemeClr val="bg1"/>
                </a:solidFill>
                <a:latin typeface="Myriad Set Pro" panose="02000400000000000000" pitchFamily="2" charset="0"/>
                <a:ea typeface="Roboto Thin" charset="0"/>
                <a:cs typeface="Roboto Thin" charset="0"/>
              </a:rPr>
              <a:t>Tạo byte hoán vị để mã hóa hay giải mã</a:t>
            </a:r>
            <a:endParaRPr lang="en-US" sz="2000" dirty="0">
              <a:solidFill>
                <a:schemeClr val="bg1"/>
              </a:solidFill>
              <a:latin typeface="Myriad Set Pro" panose="02000400000000000000" pitchFamily="2" charset="0"/>
              <a:ea typeface="Roboto Thin" charset="0"/>
              <a:cs typeface="Roboto Thin" charset="0"/>
            </a:endParaRPr>
          </a:p>
        </p:txBody>
      </p:sp>
      <p:sp>
        <p:nvSpPr>
          <p:cNvPr id="12" name="Cross 11"/>
          <p:cNvSpPr/>
          <p:nvPr/>
        </p:nvSpPr>
        <p:spPr>
          <a:xfrm>
            <a:off x="3068857" y="6136937"/>
            <a:ext cx="311084" cy="311084"/>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381391" y="686617"/>
            <a:ext cx="4002378" cy="461665"/>
          </a:xfrm>
          <a:prstGeom prst="rect">
            <a:avLst/>
          </a:prstGeom>
          <a:noFill/>
        </p:spPr>
        <p:txBody>
          <a:bodyPr wrap="none" rtlCol="0">
            <a:spAutoFit/>
          </a:bodyPr>
          <a:lstStyle/>
          <a:p>
            <a:r>
              <a:rPr lang="en-US" sz="2400" spc="600">
                <a:solidFill>
                  <a:schemeClr val="tx1">
                    <a:lumMod val="75000"/>
                    <a:lumOff val="25000"/>
                  </a:schemeClr>
                </a:solidFill>
                <a:latin typeface="Montserrat Semi Bold" panose="00000700000000000000" pitchFamily="2" charset="0"/>
                <a:ea typeface="Nexa Bold" charset="0"/>
                <a:cs typeface="Nexa Bold" charset="0"/>
              </a:rPr>
              <a:t>LẤY BYTE (RPGA)</a:t>
            </a:r>
            <a:endParaRPr lang="en-US" sz="2400" spc="6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9" name="Rectangle 8"/>
          <p:cNvSpPr/>
          <p:nvPr/>
        </p:nvSpPr>
        <p:spPr>
          <a:xfrm>
            <a:off x="4381391" y="1536880"/>
            <a:ext cx="4584479" cy="1323439"/>
          </a:xfrm>
          <a:prstGeom prst="rect">
            <a:avLst/>
          </a:prstGeom>
        </p:spPr>
        <p:txBody>
          <a:bodyPr wrap="square">
            <a:spAutoFit/>
          </a:bodyPr>
          <a:lstStyle/>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Mỗi lần được gọi, chọn 2 giá trị i, j giả ngẫu nhiên. Hoán vị hai phần tử S ở 2 vị trí này một lần nữa để chu kỳ lặp lại trở nên lớn.</a:t>
            </a:r>
          </a:p>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Gọi phần tử S[S[i]+S[j]] ra, đó chính là khóa k cần để giải mã hay mã hóa.</a:t>
            </a:r>
          </a:p>
        </p:txBody>
      </p:sp>
      <p:cxnSp>
        <p:nvCxnSpPr>
          <p:cNvPr id="11" name="Straight Connector 10"/>
          <p:cNvCxnSpPr/>
          <p:nvPr/>
        </p:nvCxnSpPr>
        <p:spPr>
          <a:xfrm>
            <a:off x="4474811" y="1241180"/>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74811" y="3253880"/>
            <a:ext cx="5149167" cy="461665"/>
          </a:xfrm>
          <a:prstGeom prst="rect">
            <a:avLst/>
          </a:prstGeom>
          <a:noFill/>
        </p:spPr>
        <p:txBody>
          <a:bodyPr wrap="none" rtlCol="0">
            <a:spAutoFit/>
          </a:bodyPr>
          <a:lstStyle/>
          <a:p>
            <a:r>
              <a:rPr lang="en-US" sz="2400" spc="600">
                <a:solidFill>
                  <a:schemeClr val="tx1">
                    <a:lumMod val="75000"/>
                    <a:lumOff val="25000"/>
                  </a:schemeClr>
                </a:solidFill>
                <a:latin typeface="Montserrat Semi Bold" panose="00000700000000000000" pitchFamily="2" charset="0"/>
                <a:ea typeface="Nexa Bold" charset="0"/>
                <a:cs typeface="Nexa Bold" charset="0"/>
              </a:rPr>
              <a:t>CHƯƠNG TRÌNH CHÍNH</a:t>
            </a:r>
            <a:endParaRPr lang="en-US" sz="2400" spc="6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14" name="Rectangle 13"/>
          <p:cNvSpPr/>
          <p:nvPr/>
        </p:nvSpPr>
        <p:spPr>
          <a:xfrm>
            <a:off x="4474811" y="4104143"/>
            <a:ext cx="4584479" cy="1077218"/>
          </a:xfrm>
          <a:prstGeom prst="rect">
            <a:avLst/>
          </a:prstGeom>
        </p:spPr>
        <p:txBody>
          <a:bodyPr wrap="square">
            <a:spAutoFit/>
          </a:bodyPr>
          <a:lstStyle/>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Khởi tạo các biến lưu trữ chuỗi vào, chuỗi ra...</a:t>
            </a:r>
          </a:p>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Thực hiện đọc mật khẩu vào trong khóa.</a:t>
            </a:r>
          </a:p>
          <a:p>
            <a:pPr marL="285750" indent="-285750">
              <a:buFont typeface="Wingdings" panose="05000000000000000000" pitchFamily="2" charset="2"/>
              <a:buChar char="§"/>
            </a:pPr>
            <a:r>
              <a:rPr lang="en-US" sz="1600">
                <a:solidFill>
                  <a:schemeClr val="tx1">
                    <a:lumMod val="75000"/>
                    <a:lumOff val="25000"/>
                  </a:schemeClr>
                </a:solidFill>
                <a:latin typeface="Myriad Set Pro" panose="02000400000000000000" pitchFamily="2" charset="0"/>
                <a:ea typeface="Roboto Thin" charset="0"/>
                <a:cs typeface="Roboto Thin" charset="0"/>
              </a:rPr>
              <a:t>Khởi tạo lại RC4 nếu cần để bảng số ở trạng thái ban đầu cho mỗi tiến trình mã hóa &amp; giải mã.</a:t>
            </a:r>
          </a:p>
        </p:txBody>
      </p:sp>
      <p:cxnSp>
        <p:nvCxnSpPr>
          <p:cNvPr id="15" name="Straight Connector 14"/>
          <p:cNvCxnSpPr/>
          <p:nvPr/>
        </p:nvCxnSpPr>
        <p:spPr>
          <a:xfrm>
            <a:off x="4568231" y="3808443"/>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489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l="519" r="519"/>
          <a:stretch>
            <a:fillRect/>
          </a:stretch>
        </p:blipFill>
        <p:spPr/>
      </p:pic>
      <p:sp>
        <p:nvSpPr>
          <p:cNvPr id="6" name="Rectangle 5"/>
          <p:cNvSpPr/>
          <p:nvPr/>
        </p:nvSpPr>
        <p:spPr>
          <a:xfrm>
            <a:off x="0" y="5"/>
            <a:ext cx="12192000" cy="6857995"/>
          </a:xfrm>
          <a:prstGeom prst="rect">
            <a:avLst/>
          </a:prstGeom>
          <a:gradFill flip="none" rotWithShape="1">
            <a:gsLst>
              <a:gs pos="1000">
                <a:schemeClr val="tx1">
                  <a:lumMod val="85000"/>
                  <a:lumOff val="15000"/>
                  <a:alpha val="80000"/>
                </a:schemeClr>
              </a:gs>
              <a:gs pos="100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700000">
            <a:off x="4248350" y="-1847653"/>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24190" y="331440"/>
            <a:ext cx="2743636" cy="707886"/>
          </a:xfrm>
          <a:prstGeom prst="rect">
            <a:avLst/>
          </a:prstGeom>
          <a:noFill/>
        </p:spPr>
        <p:txBody>
          <a:bodyPr wrap="none" rtlCol="0">
            <a:spAutoFit/>
          </a:bodyPr>
          <a:lstStyle/>
          <a:p>
            <a:pPr algn="ctr"/>
            <a:r>
              <a:rPr lang="en-US" sz="2000">
                <a:solidFill>
                  <a:schemeClr val="bg1"/>
                </a:solidFill>
                <a:latin typeface="Montserrat Semi Bold" panose="00000700000000000000" pitchFamily="2" charset="0"/>
                <a:ea typeface="Nexa Bold" charset="0"/>
                <a:cs typeface="Nexa Bold" charset="0"/>
              </a:rPr>
              <a:t>802.11</a:t>
            </a:r>
          </a:p>
          <a:p>
            <a:pPr algn="ctr"/>
            <a:r>
              <a:rPr lang="en-US" sz="2000">
                <a:solidFill>
                  <a:schemeClr val="bg1"/>
                </a:solidFill>
                <a:latin typeface="Montserrat Semi Bold" panose="00000700000000000000" pitchFamily="2" charset="0"/>
                <a:ea typeface="Nexa Bold" charset="0"/>
                <a:cs typeface="Nexa Bold" charset="0"/>
              </a:rPr>
              <a:t>SECURITY ASPECTS</a:t>
            </a:r>
          </a:p>
        </p:txBody>
      </p:sp>
      <p:cxnSp>
        <p:nvCxnSpPr>
          <p:cNvPr id="9" name="Straight Connector 8"/>
          <p:cNvCxnSpPr/>
          <p:nvPr/>
        </p:nvCxnSpPr>
        <p:spPr>
          <a:xfrm>
            <a:off x="5813733" y="1230487"/>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47484" y="3888672"/>
            <a:ext cx="8897051" cy="707886"/>
          </a:xfrm>
          <a:prstGeom prst="rect">
            <a:avLst/>
          </a:prstGeom>
          <a:noFill/>
        </p:spPr>
        <p:txBody>
          <a:bodyPr wrap="none" rtlCol="0">
            <a:spAutoFit/>
          </a:bodyPr>
          <a:lstStyle/>
          <a:p>
            <a:pPr algn="ctr"/>
            <a:r>
              <a:rPr lang="en-US" sz="4000" spc="600">
                <a:solidFill>
                  <a:schemeClr val="bg1"/>
                </a:solidFill>
                <a:latin typeface="Montserrat Semi Bold" panose="00000700000000000000" pitchFamily="2" charset="0"/>
                <a:ea typeface="Nexa Bold" charset="0"/>
                <a:cs typeface="Nexa Bold" charset="0"/>
              </a:rPr>
              <a:t>CHẠY THỬ NGHIỆM / DEMO</a:t>
            </a:r>
            <a:endParaRPr lang="en-US" sz="4000" spc="600" dirty="0">
              <a:solidFill>
                <a:schemeClr val="bg1"/>
              </a:solidFill>
              <a:latin typeface="Montserrat Semi Bold" panose="00000700000000000000" pitchFamily="2" charset="0"/>
              <a:ea typeface="Nexa Bold" charset="0"/>
              <a:cs typeface="Nexa Bold" charset="0"/>
            </a:endParaRPr>
          </a:p>
        </p:txBody>
      </p:sp>
      <p:sp>
        <p:nvSpPr>
          <p:cNvPr id="26" name="Cross 25"/>
          <p:cNvSpPr/>
          <p:nvPr/>
        </p:nvSpPr>
        <p:spPr>
          <a:xfrm>
            <a:off x="7467826" y="1858963"/>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28245" y="4693998"/>
            <a:ext cx="4135511" cy="400110"/>
          </a:xfrm>
          <a:prstGeom prst="rect">
            <a:avLst/>
          </a:prstGeom>
          <a:noFill/>
        </p:spPr>
        <p:txBody>
          <a:bodyPr wrap="square" rtlCol="0">
            <a:spAutoFit/>
          </a:bodyPr>
          <a:lstStyle/>
          <a:p>
            <a:pPr algn="ctr">
              <a:spcAft>
                <a:spcPts val="1200"/>
              </a:spcAft>
            </a:pPr>
            <a:r>
              <a:rPr lang="en-US" sz="2000">
                <a:solidFill>
                  <a:srgbClr val="2EC4B6"/>
                </a:solidFill>
                <a:latin typeface="Montserrat Semi Bold" panose="00000700000000000000" pitchFamily="2" charset="0"/>
              </a:rPr>
              <a:t>MÔ PHỎNG THUẬT TOÁN RC4</a:t>
            </a:r>
            <a:endParaRPr lang="fr-CA" sz="2000">
              <a:solidFill>
                <a:schemeClr val="tx1">
                  <a:lumMod val="75000"/>
                  <a:lumOff val="25000"/>
                </a:schemeClr>
              </a:solidFill>
              <a:latin typeface="Myriad Set Pro" panose="02000400000000000000" pitchFamily="2" charset="0"/>
            </a:endParaRPr>
          </a:p>
        </p:txBody>
      </p:sp>
    </p:spTree>
    <p:extLst>
      <p:ext uri="{BB962C8B-B14F-4D97-AF65-F5344CB8AC3E}">
        <p14:creationId xmlns:p14="http://schemas.microsoft.com/office/powerpoint/2010/main" val="1269204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26"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1569660"/>
          </a:xfrm>
          <a:prstGeom prst="rect">
            <a:avLst/>
          </a:prstGeom>
          <a:noFill/>
        </p:spPr>
        <p:txBody>
          <a:bodyPr wrap="square" rtlCol="0">
            <a:spAutoFit/>
          </a:bodyPr>
          <a:lstStyle/>
          <a:p>
            <a:pPr algn="just"/>
            <a:r>
              <a:rPr lang="en-US" sz="2400">
                <a:solidFill>
                  <a:schemeClr val="bg1"/>
                </a:solidFill>
                <a:latin typeface="Myriad Set Pro" panose="02000400000000000000" pitchFamily="2" charset="0"/>
              </a:rPr>
              <a:t>Vì sao ta lại phải gọi lại hàm initRC4() trước khi giải mã? Gợi ý: RC4 là một thuật toán thuộc họ khóa đối xứng.</a:t>
            </a:r>
            <a:endParaRPr lang="fr-CA" sz="2400">
              <a:solidFill>
                <a:schemeClr val="bg1"/>
              </a:solidFill>
              <a:latin typeface="Myriad Set Pro" panose="02000400000000000000" pitchFamily="2" charset="0"/>
            </a:endParaRPr>
          </a:p>
        </p:txBody>
      </p:sp>
      <p:sp>
        <p:nvSpPr>
          <p:cNvPr id="12" name="Cross 11"/>
          <p:cNvSpPr/>
          <p:nvPr/>
        </p:nvSpPr>
        <p:spPr>
          <a:xfrm>
            <a:off x="2476475" y="473208"/>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095049" y="583870"/>
            <a:ext cx="5673502" cy="831738"/>
            <a:chOff x="6095049" y="583870"/>
            <a:chExt cx="5673502" cy="831738"/>
          </a:xfrm>
        </p:grpSpPr>
        <p:sp>
          <p:nvSpPr>
            <p:cNvPr id="16" name="Rectangle 15"/>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A</a:t>
              </a:r>
            </a:p>
          </p:txBody>
        </p:sp>
        <p:sp>
          <p:nvSpPr>
            <p:cNvPr id="17" name="TextBox 16"/>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Để tăng tính ngẫu nhiên</a:t>
              </a:r>
              <a:endParaRPr lang="fr-CA" sz="2400">
                <a:solidFill>
                  <a:schemeClr val="tx1">
                    <a:lumMod val="75000"/>
                    <a:lumOff val="25000"/>
                  </a:schemeClr>
                </a:solidFill>
                <a:latin typeface="Myriad Set Pro" panose="02000400000000000000" pitchFamily="2" charset="0"/>
              </a:endParaRPr>
            </a:p>
          </p:txBody>
        </p:sp>
      </p:grpSp>
      <p:grpSp>
        <p:nvGrpSpPr>
          <p:cNvPr id="18" name="Group 17"/>
          <p:cNvGrpSpPr/>
          <p:nvPr/>
        </p:nvGrpSpPr>
        <p:grpSpPr>
          <a:xfrm>
            <a:off x="6095049" y="1874990"/>
            <a:ext cx="5673502" cy="833687"/>
            <a:chOff x="6095049" y="583870"/>
            <a:chExt cx="5673502" cy="833687"/>
          </a:xfrm>
        </p:grpSpPr>
        <p:sp>
          <p:nvSpPr>
            <p:cNvPr id="19" name="Rectangle 18"/>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B</a:t>
              </a:r>
            </a:p>
          </p:txBody>
        </p:sp>
        <p:sp>
          <p:nvSpPr>
            <p:cNvPr id="20" name="TextBox 19"/>
            <p:cNvSpPr txBox="1"/>
            <p:nvPr/>
          </p:nvSpPr>
          <p:spPr>
            <a:xfrm>
              <a:off x="7182417" y="586560"/>
              <a:ext cx="4586134" cy="830997"/>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Giảm thiểu sự lặp lại ở các khóa đầu tiên</a:t>
              </a:r>
              <a:endParaRPr lang="fr-CA" sz="2400">
                <a:solidFill>
                  <a:schemeClr val="tx1">
                    <a:lumMod val="75000"/>
                    <a:lumOff val="25000"/>
                  </a:schemeClr>
                </a:solidFill>
                <a:latin typeface="Myriad Set Pro" panose="02000400000000000000" pitchFamily="2" charset="0"/>
              </a:endParaRPr>
            </a:p>
          </p:txBody>
        </p:sp>
      </p:grpSp>
      <p:grpSp>
        <p:nvGrpSpPr>
          <p:cNvPr id="21" name="Group 20"/>
          <p:cNvGrpSpPr/>
          <p:nvPr/>
        </p:nvGrpSpPr>
        <p:grpSpPr>
          <a:xfrm>
            <a:off x="6095049" y="3166110"/>
            <a:ext cx="5673502" cy="831738"/>
            <a:chOff x="6095049" y="583870"/>
            <a:chExt cx="5673502" cy="831738"/>
          </a:xfrm>
        </p:grpSpPr>
        <p:sp>
          <p:nvSpPr>
            <p:cNvPr id="22" name="Rectangle 21"/>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C</a:t>
              </a:r>
            </a:p>
          </p:txBody>
        </p:sp>
        <p:sp>
          <p:nvSpPr>
            <p:cNvPr id="23" name="TextBox 22"/>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Trả bộ tạo khóa về trạng thái đầu</a:t>
              </a:r>
              <a:endParaRPr lang="fr-CA" sz="2400">
                <a:solidFill>
                  <a:schemeClr val="tx1">
                    <a:lumMod val="75000"/>
                    <a:lumOff val="25000"/>
                  </a:schemeClr>
                </a:solidFill>
                <a:latin typeface="Myriad Set Pro" panose="02000400000000000000" pitchFamily="2" charset="0"/>
              </a:endParaRPr>
            </a:p>
          </p:txBody>
        </p:sp>
      </p:grpSp>
      <p:grpSp>
        <p:nvGrpSpPr>
          <p:cNvPr id="24" name="Group 23"/>
          <p:cNvGrpSpPr/>
          <p:nvPr/>
        </p:nvGrpSpPr>
        <p:grpSpPr>
          <a:xfrm>
            <a:off x="6095049" y="4541882"/>
            <a:ext cx="5673502" cy="831738"/>
            <a:chOff x="6095049" y="583870"/>
            <a:chExt cx="5673502" cy="831738"/>
          </a:xfrm>
        </p:grpSpPr>
        <p:sp>
          <p:nvSpPr>
            <p:cNvPr id="25" name="Rectangle 24"/>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D</a:t>
              </a:r>
            </a:p>
          </p:txBody>
        </p:sp>
        <p:sp>
          <p:nvSpPr>
            <p:cNvPr id="26" name="TextBox 25"/>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Tất cả các câu trên</a:t>
              </a:r>
              <a:endParaRPr lang="fr-CA" sz="2400">
                <a:solidFill>
                  <a:schemeClr val="tx1">
                    <a:lumMod val="75000"/>
                    <a:lumOff val="25000"/>
                  </a:schemeClr>
                </a:solidFill>
                <a:latin typeface="Myriad Set Pro" panose="02000400000000000000" pitchFamily="2" charset="0"/>
              </a:endParaRPr>
            </a:p>
          </p:txBody>
        </p:sp>
      </p:grpSp>
    </p:spTree>
    <p:extLst>
      <p:ext uri="{BB962C8B-B14F-4D97-AF65-F5344CB8AC3E}">
        <p14:creationId xmlns:p14="http://schemas.microsoft.com/office/powerpoint/2010/main" val="27017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par>
                                <p:cTn id="13" presetID="2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0"/>
            <a:ext cx="6096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04010" y="982132"/>
            <a:ext cx="3009850" cy="584775"/>
          </a:xfrm>
          <a:prstGeom prst="rect">
            <a:avLst/>
          </a:prstGeom>
          <a:noFill/>
        </p:spPr>
        <p:txBody>
          <a:bodyPr wrap="square" rtlCol="0">
            <a:spAutoFit/>
          </a:bodyPr>
          <a:lstStyle/>
          <a:p>
            <a:r>
              <a:rPr lang="en-US" sz="3200">
                <a:solidFill>
                  <a:schemeClr val="tx1">
                    <a:lumMod val="75000"/>
                    <a:lumOff val="25000"/>
                  </a:schemeClr>
                </a:solidFill>
                <a:latin typeface="Montserrat Semi Bold" panose="00000700000000000000" pitchFamily="2" charset="0"/>
                <a:ea typeface="Nexa Bold" charset="0"/>
                <a:cs typeface="Nexa Bold" charset="0"/>
              </a:rPr>
              <a:t>NHẬN XÉT</a:t>
            </a:r>
            <a:endParaRPr lang="en-US" sz="32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14" name="Rectangle 13"/>
          <p:cNvSpPr/>
          <p:nvPr/>
        </p:nvSpPr>
        <p:spPr>
          <a:xfrm>
            <a:off x="1004010" y="2849034"/>
            <a:ext cx="4375512" cy="2462213"/>
          </a:xfrm>
          <a:prstGeom prst="rect">
            <a:avLst/>
          </a:prstGeom>
        </p:spPr>
        <p:txBody>
          <a:bodyPr wrap="square">
            <a:spAutoFit/>
          </a:bodyPr>
          <a:lstStyle/>
          <a:p>
            <a:pPr algn="just">
              <a:spcAft>
                <a:spcPts val="1200"/>
              </a:spcAft>
            </a:pPr>
            <a:r>
              <a:rPr lang="en-US">
                <a:solidFill>
                  <a:schemeClr val="tx1">
                    <a:lumMod val="75000"/>
                    <a:lumOff val="25000"/>
                  </a:schemeClr>
                </a:solidFill>
                <a:latin typeface="Myriad Set Pro" panose="02000400000000000000" pitchFamily="2" charset="0"/>
                <a:ea typeface="Roboto Thin" charset="0"/>
                <a:cs typeface="Roboto Thin" charset="0"/>
              </a:rPr>
              <a:t>Một số byte đầu trong bảng RC4 không thật sự ngẫu nhiên và dễ để lộ thông tin ra ngoài. Shamir cho rằng ngày tận thế của stream cipher đã tới.</a:t>
            </a:r>
          </a:p>
          <a:p>
            <a:pPr algn="just">
              <a:spcAft>
                <a:spcPts val="1200"/>
              </a:spcAft>
            </a:pPr>
            <a:r>
              <a:rPr lang="en-US">
                <a:solidFill>
                  <a:schemeClr val="tx1">
                    <a:lumMod val="75000"/>
                    <a:lumOff val="25000"/>
                  </a:schemeClr>
                </a:solidFill>
                <a:latin typeface="Myriad Set Pro" panose="02000400000000000000" pitchFamily="2" charset="0"/>
                <a:ea typeface="Roboto Thin" charset="0"/>
                <a:cs typeface="Roboto Thin" charset="0"/>
              </a:rPr>
              <a:t>Tuy nhiên với sự bùng nổ của điện toán cầm tay, stream cipher như RC4 trở nên sống lại vì đáp ứng được yêu cầu nhưng tốn rất ít bộ nhớ cũng như sức mạnh điện toán.</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17" name="Cross 16"/>
          <p:cNvSpPr/>
          <p:nvPr/>
        </p:nvSpPr>
        <p:spPr>
          <a:xfrm>
            <a:off x="10138837" y="4402669"/>
            <a:ext cx="668867" cy="668867"/>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97599" y="-623333"/>
            <a:ext cx="3001236" cy="3001236"/>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p:cNvPicPr>
            <a:picLocks noGrp="1" noChangeAspect="1"/>
          </p:cNvPicPr>
          <p:nvPr>
            <p:ph type="pic" sz="quarter" idx="11"/>
          </p:nvPr>
        </p:nvPicPr>
        <p:blipFill>
          <a:blip r:embed="rId3"/>
          <a:srcRect l="26093" r="26093"/>
          <a:stretch>
            <a:fillRect/>
          </a:stretch>
        </p:blipFill>
        <p:spPr/>
      </p:pic>
    </p:spTree>
    <p:extLst>
      <p:ext uri="{BB962C8B-B14F-4D97-AF65-F5344CB8AC3E}">
        <p14:creationId xmlns:p14="http://schemas.microsoft.com/office/powerpoint/2010/main" val="824472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srcRect t="12500" b="12500"/>
          <a:stretch>
            <a:fillRect/>
          </a:stretch>
        </p:blipFill>
        <p:spPr/>
      </p:pic>
      <p:sp>
        <p:nvSpPr>
          <p:cNvPr id="5" name="Rectangle 4"/>
          <p:cNvSpPr/>
          <p:nvPr/>
        </p:nvSpPr>
        <p:spPr>
          <a:xfrm>
            <a:off x="0" y="0"/>
            <a:ext cx="12192000" cy="6858000"/>
          </a:xfrm>
          <a:prstGeom prst="rect">
            <a:avLst/>
          </a:pr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8349" y="98868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931766" y="3175883"/>
            <a:ext cx="1523174" cy="584775"/>
          </a:xfrm>
          <a:prstGeom prst="rect">
            <a:avLst/>
          </a:prstGeom>
          <a:noFill/>
        </p:spPr>
        <p:txBody>
          <a:bodyPr wrap="none" rtlCol="0">
            <a:spAutoFit/>
          </a:bodyPr>
          <a:lstStyle/>
          <a:p>
            <a:pPr algn="r"/>
            <a:r>
              <a:rPr lang="en-US" sz="3200">
                <a:solidFill>
                  <a:schemeClr val="bg1"/>
                </a:solidFill>
                <a:latin typeface="Montserrat Semi Bold" panose="00000700000000000000" pitchFamily="2" charset="0"/>
                <a:ea typeface="Nexa Bold" charset="0"/>
                <a:cs typeface="Nexa Bold" charset="0"/>
              </a:rPr>
              <a:t>CRC32</a:t>
            </a:r>
            <a:endParaRPr lang="en-US" sz="3200" dirty="0">
              <a:solidFill>
                <a:schemeClr val="bg1"/>
              </a:solidFill>
              <a:latin typeface="Montserrat Semi Bold" panose="00000700000000000000" pitchFamily="2" charset="0"/>
              <a:ea typeface="Nexa Bold" charset="0"/>
              <a:cs typeface="Nexa Bold" charset="0"/>
            </a:endParaRPr>
          </a:p>
        </p:txBody>
      </p:sp>
      <p:cxnSp>
        <p:nvCxnSpPr>
          <p:cNvPr id="8" name="Straight Connector 7"/>
          <p:cNvCxnSpPr/>
          <p:nvPr/>
        </p:nvCxnSpPr>
        <p:spPr>
          <a:xfrm>
            <a:off x="-735796" y="5960613"/>
            <a:ext cx="385592"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9" name="Cross 8"/>
          <p:cNvSpPr/>
          <p:nvPr/>
        </p:nvSpPr>
        <p:spPr>
          <a:xfrm>
            <a:off x="4995337" y="1532429"/>
            <a:ext cx="372187" cy="37218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466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Thử</a:t>
            </a:r>
            <a:r>
              <a:rPr lang="en-US" dirty="0"/>
              <a:t> </a:t>
            </a:r>
            <a:r>
              <a:rPr lang="en-US" dirty="0" err="1"/>
              <a:t>tưởng</a:t>
            </a:r>
            <a:r>
              <a:rPr lang="en-US" dirty="0"/>
              <a:t> </a:t>
            </a:r>
            <a:r>
              <a:rPr lang="en-US" dirty="0" err="1"/>
              <a:t>tượng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805" y="1690688"/>
            <a:ext cx="6163758"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0" y="2971833"/>
            <a:ext cx="5502139" cy="3070193"/>
          </a:xfrm>
          <a:prstGeom prst="rect">
            <a:avLst/>
          </a:prstGeom>
        </p:spPr>
      </p:pic>
    </p:spTree>
    <p:extLst>
      <p:ext uri="{BB962C8B-B14F-4D97-AF65-F5344CB8AC3E}">
        <p14:creationId xmlns:p14="http://schemas.microsoft.com/office/powerpoint/2010/main" val="2091476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893267" y="383346"/>
            <a:ext cx="6440289"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TRƯỜNG GALOIS 2 (GF2)</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1140" y="1806711"/>
            <a:ext cx="5537151" cy="2769989"/>
          </a:xfrm>
          <a:prstGeom prst="rect">
            <a:avLst/>
          </a:prstGeom>
        </p:spPr>
        <p:txBody>
          <a:bodyPr wrap="square">
            <a:spAutoFit/>
          </a:bodyPr>
          <a:lstStyle/>
          <a:p>
            <a:pPr>
              <a:spcAft>
                <a:spcPts val="1200"/>
              </a:spcAft>
            </a:pPr>
            <a:r>
              <a:rPr lang="en-US" sz="2400">
                <a:solidFill>
                  <a:srgbClr val="2EC4B6"/>
                </a:solidFill>
                <a:latin typeface="Montserrat Semi Bold" panose="00000700000000000000" pitchFamily="2" charset="0"/>
                <a:ea typeface="Roboto Thin" charset="0"/>
                <a:cs typeface="Roboto Thin" charset="0"/>
              </a:rPr>
              <a:t>TRƯỜNG</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Là một cấu trúc đại số được trang bị 2 phép cộng và nhân.</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Các phần tử trong trường sẽ tương tác với nhau qua các phép toán này để sinh ra phần tử mới (cũng thuộc trường).</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Phép cộng và phép nhân phải thỏa mãn hai tính giao hoán và kết hợp.</a:t>
            </a:r>
          </a:p>
        </p:txBody>
      </p:sp>
      <p:sp>
        <p:nvSpPr>
          <p:cNvPr id="9" name="Cross 8"/>
          <p:cNvSpPr/>
          <p:nvPr/>
        </p:nvSpPr>
        <p:spPr>
          <a:xfrm>
            <a:off x="11033870" y="5680092"/>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7314" y="4618703"/>
            <a:ext cx="5650978" cy="1231106"/>
          </a:xfrm>
          <a:prstGeom prst="rect">
            <a:avLst/>
          </a:prstGeom>
        </p:spPr>
        <p:txBody>
          <a:bodyPr wrap="square">
            <a:spAutoFit/>
          </a:bodyPr>
          <a:lstStyle/>
          <a:p>
            <a:pPr>
              <a:spcAft>
                <a:spcPts val="1200"/>
              </a:spcAft>
            </a:pPr>
            <a:r>
              <a:rPr lang="en-US" sz="2400">
                <a:solidFill>
                  <a:srgbClr val="2EC4B6"/>
                </a:solidFill>
                <a:latin typeface="Montserrat Semi Bold" panose="00000700000000000000" pitchFamily="2" charset="0"/>
                <a:ea typeface="Roboto Thin" charset="0"/>
                <a:cs typeface="Roboto Thin" charset="0"/>
              </a:rPr>
              <a:t>TRƯỜNG HỮU HẠN</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Là một trường nhưng số phần tử sinh là hữu hạn, còn gọi là trường Galois.</a:t>
            </a:r>
          </a:p>
        </p:txBody>
      </p:sp>
      <p:sp>
        <p:nvSpPr>
          <p:cNvPr id="2" name="Rectangle 1"/>
          <p:cNvSpPr/>
          <p:nvPr/>
        </p:nvSpPr>
        <p:spPr>
          <a:xfrm>
            <a:off x="6704829" y="1806711"/>
            <a:ext cx="4833257" cy="646331"/>
          </a:xfrm>
          <a:prstGeom prst="rect">
            <a:avLst/>
          </a:prstGeom>
        </p:spPr>
        <p:txBody>
          <a:bodyPr wrap="square">
            <a:spAutoFit/>
          </a:bodyPr>
          <a:lstStyle/>
          <a:p>
            <a:pPr marL="342900" indent="-342900" algn="just">
              <a:buFont typeface="Wingdings" panose="05000000000000000000" pitchFamily="2" charset="2"/>
              <a:buChar char="§"/>
            </a:pPr>
            <a:r>
              <a:rPr lang="en-US">
                <a:solidFill>
                  <a:schemeClr val="tx1">
                    <a:lumMod val="85000"/>
                    <a:lumOff val="15000"/>
                  </a:schemeClr>
                </a:solidFill>
                <a:latin typeface="Myriad Set Pro" panose="02000400000000000000" pitchFamily="2" charset="0"/>
                <a:ea typeface="Roboto Thin" charset="0"/>
                <a:cs typeface="Roboto Thin" charset="0"/>
              </a:rPr>
              <a:t>Trường GF2 được trang bị hai phép cộng và nhân được định nghĩa </a:t>
            </a:r>
            <a:r>
              <a:rPr lang="en-US">
                <a:solidFill>
                  <a:schemeClr val="tx1">
                    <a:lumMod val="85000"/>
                    <a:lumOff val="15000"/>
                  </a:schemeClr>
                </a:solidFill>
                <a:latin typeface="Myriad Set Pro" panose="02000400000000000000" pitchFamily="2" charset="0"/>
                <a:ea typeface="Roboto Thin" charset="0"/>
                <a:cs typeface="Roboto Thin" charset="0"/>
              </a:rPr>
              <a:t>là:</a:t>
            </a:r>
            <a:endParaRPr lang="en-US">
              <a:solidFill>
                <a:schemeClr val="tx1">
                  <a:lumMod val="85000"/>
                  <a:lumOff val="15000"/>
                </a:schemeClr>
              </a:solidFill>
              <a:latin typeface="Myriad Set Pro" panose="02000400000000000000" pitchFamily="2" charset="0"/>
              <a:ea typeface="Roboto Thin" charset="0"/>
              <a:cs typeface="Roboto Thin" charset="0"/>
            </a:endParaRPr>
          </a:p>
        </p:txBody>
      </p:sp>
      <p:pic>
        <p:nvPicPr>
          <p:cNvPr id="3" name="Picture 2" descr="Screen Clipping"/>
          <p:cNvPicPr>
            <a:picLocks noChangeAspect="1"/>
          </p:cNvPicPr>
          <p:nvPr/>
        </p:nvPicPr>
        <p:blipFill>
          <a:blip r:embed="rId2"/>
          <a:stretch>
            <a:fillRect/>
          </a:stretch>
        </p:blipFill>
        <p:spPr>
          <a:xfrm>
            <a:off x="7358986" y="2453042"/>
            <a:ext cx="4179100" cy="580430"/>
          </a:xfrm>
          <a:prstGeom prst="rect">
            <a:avLst/>
          </a:prstGeom>
        </p:spPr>
      </p:pic>
      <p:sp>
        <p:nvSpPr>
          <p:cNvPr id="12" name="Rectangle 11"/>
          <p:cNvSpPr/>
          <p:nvPr/>
        </p:nvSpPr>
        <p:spPr>
          <a:xfrm>
            <a:off x="6704829" y="3162943"/>
            <a:ext cx="4833256" cy="646331"/>
          </a:xfrm>
          <a:prstGeom prst="rect">
            <a:avLst/>
          </a:prstGeom>
        </p:spPr>
        <p:txBody>
          <a:bodyPr wrap="square">
            <a:spAutoFit/>
          </a:bodyPr>
          <a:lstStyle/>
          <a:p>
            <a:pPr marL="342900" indent="-342900" algn="just">
              <a:buFont typeface="Wingdings" panose="05000000000000000000" pitchFamily="2" charset="2"/>
              <a:buChar char="§"/>
            </a:pPr>
            <a:r>
              <a:rPr lang="en-US">
                <a:solidFill>
                  <a:schemeClr val="tx1">
                    <a:lumMod val="85000"/>
                    <a:lumOff val="15000"/>
                  </a:schemeClr>
                </a:solidFill>
                <a:latin typeface="Myriad Set Pro" panose="02000400000000000000" pitchFamily="2" charset="0"/>
                <a:ea typeface="Roboto Thin" charset="0"/>
                <a:cs typeface="Roboto Thin" charset="0"/>
              </a:rPr>
              <a:t>Trong đó ta định nghĩa các phép cộng là phép XOR:</a:t>
            </a:r>
            <a:endParaRPr lang="en-US">
              <a:solidFill>
                <a:schemeClr val="tx1">
                  <a:lumMod val="85000"/>
                  <a:lumOff val="15000"/>
                </a:schemeClr>
              </a:solidFill>
              <a:latin typeface="Myriad Set Pro" panose="02000400000000000000" pitchFamily="2" charset="0"/>
              <a:ea typeface="Roboto Thin" charset="0"/>
              <a:cs typeface="Roboto Thin" charset="0"/>
            </a:endParaRPr>
          </a:p>
        </p:txBody>
      </p:sp>
      <p:pic>
        <p:nvPicPr>
          <p:cNvPr id="4" name="Picture 3" descr="Screen Clipping"/>
          <p:cNvPicPr>
            <a:picLocks noChangeAspect="1"/>
          </p:cNvPicPr>
          <p:nvPr/>
        </p:nvPicPr>
        <p:blipFill>
          <a:blip r:embed="rId3"/>
          <a:stretch>
            <a:fillRect/>
          </a:stretch>
        </p:blipFill>
        <p:spPr>
          <a:xfrm>
            <a:off x="6674584" y="4014739"/>
            <a:ext cx="4863501" cy="603964"/>
          </a:xfrm>
          <a:prstGeom prst="rect">
            <a:avLst/>
          </a:prstGeom>
        </p:spPr>
      </p:pic>
    </p:spTree>
    <p:extLst>
      <p:ext uri="{BB962C8B-B14F-4D97-AF65-F5344CB8AC3E}">
        <p14:creationId xmlns:p14="http://schemas.microsoft.com/office/powerpoint/2010/main" val="564767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1131928" y="383346"/>
            <a:ext cx="9962984"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PHÉP CHIA TRONG TRƯỜNG GALOIS 2</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1140" y="1806711"/>
            <a:ext cx="5537151" cy="2462213"/>
          </a:xfrm>
          <a:prstGeom prst="rect">
            <a:avLst/>
          </a:prstGeom>
        </p:spPr>
        <p:txBody>
          <a:bodyPr wrap="square">
            <a:spAutoFit/>
          </a:bodyPr>
          <a:lstStyle/>
          <a:p>
            <a:pPr>
              <a:spcAft>
                <a:spcPts val="1200"/>
              </a:spcAft>
            </a:pPr>
            <a:r>
              <a:rPr lang="en-US" sz="2400">
                <a:solidFill>
                  <a:srgbClr val="2EC4B6"/>
                </a:solidFill>
                <a:latin typeface="Montserrat Semi Bold" panose="00000700000000000000" pitchFamily="2" charset="0"/>
                <a:ea typeface="Roboto Thin" charset="0"/>
                <a:cs typeface="Roboto Thin" charset="0"/>
              </a:rPr>
              <a:t>ĐA THỨC TRONG GF2</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Đa thức trong GF2 giống hệt với đa thức trong các trường khác, như trường số hữu tỉ hay trường số thực R.</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Trong GF2, người ta có thể viết dạng đa thức về dạng biểu diễn nhị phân:</a:t>
            </a:r>
          </a:p>
          <a:p>
            <a:pPr algn="ctr"/>
            <a:r>
              <a:rPr lang="en-US" sz="2000">
                <a:solidFill>
                  <a:schemeClr val="tx1">
                    <a:lumMod val="85000"/>
                    <a:lumOff val="15000"/>
                  </a:schemeClr>
                </a:solidFill>
                <a:latin typeface="Myriad Set Pro" panose="02000400000000000000" pitchFamily="2" charset="0"/>
                <a:ea typeface="Roboto Thin" charset="0"/>
                <a:cs typeface="Roboto Thin" charset="0"/>
              </a:rPr>
              <a:t>x^5 + x^3 + x = 101010</a:t>
            </a:r>
          </a:p>
        </p:txBody>
      </p:sp>
      <p:sp>
        <p:nvSpPr>
          <p:cNvPr id="9" name="Cross 8"/>
          <p:cNvSpPr/>
          <p:nvPr/>
        </p:nvSpPr>
        <p:spPr>
          <a:xfrm>
            <a:off x="11033870" y="5680092"/>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34313" y="1806711"/>
            <a:ext cx="4492123" cy="1846659"/>
          </a:xfrm>
          <a:prstGeom prst="rect">
            <a:avLst/>
          </a:prstGeom>
        </p:spPr>
        <p:txBody>
          <a:bodyPr wrap="square">
            <a:spAutoFit/>
          </a:bodyPr>
          <a:lstStyle/>
          <a:p>
            <a:pPr>
              <a:spcAft>
                <a:spcPts val="1200"/>
              </a:spcAft>
            </a:pPr>
            <a:r>
              <a:rPr lang="en-US" sz="2400">
                <a:solidFill>
                  <a:srgbClr val="2EC4B6"/>
                </a:solidFill>
                <a:latin typeface="Montserrat Semi Bold" panose="00000700000000000000" pitchFamily="2" charset="0"/>
                <a:ea typeface="Roboto Thin" charset="0"/>
                <a:cs typeface="Roboto Thin" charset="0"/>
              </a:rPr>
              <a:t>CÁC PHÉP TOÁN</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Phép cộng (XOR).</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Phép trừ (hệt như phép cộng).</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Phép nhân.</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Phép chia.</a:t>
            </a:r>
          </a:p>
        </p:txBody>
      </p:sp>
    </p:spTree>
    <p:extLst>
      <p:ext uri="{BB962C8B-B14F-4D97-AF65-F5344CB8AC3E}">
        <p14:creationId xmlns:p14="http://schemas.microsoft.com/office/powerpoint/2010/main" val="106144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331616" y="614700"/>
            <a:ext cx="7528792" cy="1015663"/>
          </a:xfrm>
          <a:prstGeom prst="rect">
            <a:avLst/>
          </a:prstGeom>
          <a:noFill/>
        </p:spPr>
        <p:txBody>
          <a:bodyPr wrap="none" rtlCol="0">
            <a:spAutoFit/>
          </a:bodyPr>
          <a:lstStyle/>
          <a:p>
            <a:pPr algn="ctr"/>
            <a:r>
              <a:rPr lang="en-US" sz="6000">
                <a:solidFill>
                  <a:schemeClr val="tx1">
                    <a:lumMod val="75000"/>
                    <a:lumOff val="25000"/>
                  </a:schemeClr>
                </a:solidFill>
                <a:latin typeface="Montserrat Semi Bold" panose="00000700000000000000" pitchFamily="2" charset="0"/>
                <a:ea typeface="Nexa Bold" charset="0"/>
                <a:cs typeface="Nexa Bold" charset="0"/>
              </a:rPr>
              <a:t>PHÉP CHIA LẤY DƯ</a:t>
            </a:r>
            <a:endParaRPr lang="en-US" sz="60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24" name="Cross 23"/>
          <p:cNvSpPr/>
          <p:nvPr/>
        </p:nvSpPr>
        <p:spPr>
          <a:xfrm>
            <a:off x="10972805" y="348431"/>
            <a:ext cx="774100" cy="774100"/>
          </a:xfrm>
          <a:prstGeom prst="plus">
            <a:avLst>
              <a:gd name="adj" fmla="val 45942"/>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Clipping"/>
          <p:cNvPicPr>
            <a:picLocks noChangeAspect="1"/>
          </p:cNvPicPr>
          <p:nvPr/>
        </p:nvPicPr>
        <p:blipFill>
          <a:blip r:embed="rId3"/>
          <a:stretch>
            <a:fillRect/>
          </a:stretch>
        </p:blipFill>
        <p:spPr>
          <a:xfrm>
            <a:off x="5890161" y="2102037"/>
            <a:ext cx="5469694" cy="3746741"/>
          </a:xfrm>
          <a:prstGeom prst="rect">
            <a:avLst/>
          </a:prstGeom>
        </p:spPr>
      </p:pic>
      <p:sp>
        <p:nvSpPr>
          <p:cNvPr id="10" name="Rectangle 9"/>
          <p:cNvSpPr/>
          <p:nvPr/>
        </p:nvSpPr>
        <p:spPr>
          <a:xfrm>
            <a:off x="542014" y="2314333"/>
            <a:ext cx="4683127" cy="2616101"/>
          </a:xfrm>
          <a:prstGeom prst="rect">
            <a:avLst/>
          </a:prstGeom>
        </p:spPr>
        <p:txBody>
          <a:bodyPr wrap="square">
            <a:spAutoFit/>
          </a:bodyPr>
          <a:lstStyle/>
          <a:p>
            <a:pPr marL="285750" indent="-285750" algn="just">
              <a:spcAft>
                <a:spcPts val="1200"/>
              </a:spcAft>
              <a:buFont typeface="Wingdings" panose="05000000000000000000" pitchFamily="2" charset="2"/>
              <a:buChar char="§"/>
            </a:pPr>
            <a:r>
              <a:rPr lang="en-US">
                <a:solidFill>
                  <a:srgbClr val="2EC4B6"/>
                </a:solidFill>
                <a:latin typeface="Montserrat Semi Bold" panose="00000700000000000000" pitchFamily="2" charset="0"/>
                <a:ea typeface="Roboto Thin" charset="0"/>
                <a:cs typeface="Roboto Thin" charset="0"/>
              </a:rPr>
              <a:t>Thực hiện như bình thường nhưng thay vì cộng trừ, ta thực hiện XOR.</a:t>
            </a:r>
          </a:p>
          <a:p>
            <a:pPr marL="285750" indent="-285750" algn="just">
              <a:spcAft>
                <a:spcPts val="1200"/>
              </a:spcAft>
              <a:buFont typeface="Wingdings" panose="05000000000000000000" pitchFamily="2" charset="2"/>
              <a:buChar char="§"/>
            </a:pPr>
            <a:r>
              <a:rPr lang="en-US">
                <a:solidFill>
                  <a:srgbClr val="2EC4B6"/>
                </a:solidFill>
                <a:latin typeface="Montserrat Semi Bold" panose="00000700000000000000" pitchFamily="2" charset="0"/>
                <a:ea typeface="Roboto Thin" charset="0"/>
                <a:cs typeface="Roboto Thin" charset="0"/>
              </a:rPr>
              <a:t>Kết quả của phép chia 110011011 cho 101011 là 10010.</a:t>
            </a:r>
          </a:p>
          <a:p>
            <a:pPr marL="285750" indent="-285750" algn="just">
              <a:spcAft>
                <a:spcPts val="1200"/>
              </a:spcAft>
              <a:buFont typeface="Wingdings" panose="05000000000000000000" pitchFamily="2" charset="2"/>
              <a:buChar char="§"/>
            </a:pPr>
            <a:r>
              <a:rPr lang="en-US">
                <a:solidFill>
                  <a:srgbClr val="2EC4B6"/>
                </a:solidFill>
                <a:latin typeface="Montserrat Semi Bold" panose="00000700000000000000" pitchFamily="2" charset="0"/>
                <a:ea typeface="Roboto Thin" charset="0"/>
                <a:cs typeface="Roboto Thin" charset="0"/>
              </a:rPr>
              <a:t>CRC32 là chia dãy bit cho x^32 +  x^26 + x^23 + x^22 + x^16 + x^12 + x^11 + x^10 + x^8 + x^7 + x^5 + x^4 +x^2 +x +1</a:t>
            </a:r>
            <a:endParaRPr lang="en-US">
              <a:solidFill>
                <a:srgbClr val="2EC4B6"/>
              </a:solidFill>
              <a:latin typeface="Montserrat Semi Bold" panose="00000700000000000000" pitchFamily="2" charset="0"/>
              <a:ea typeface="Roboto Thin" charset="0"/>
              <a:cs typeface="Roboto Thin" charset="0"/>
            </a:endParaRPr>
          </a:p>
        </p:txBody>
      </p:sp>
    </p:spTree>
    <p:extLst>
      <p:ext uri="{BB962C8B-B14F-4D97-AF65-F5344CB8AC3E}">
        <p14:creationId xmlns:p14="http://schemas.microsoft.com/office/powerpoint/2010/main" val="2841625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0493" y="2042266"/>
            <a:ext cx="5537151" cy="4154984"/>
          </a:xfrm>
          <a:prstGeom prst="rect">
            <a:avLst/>
          </a:prstGeom>
        </p:spPr>
        <p:txBody>
          <a:bodyPr wrap="square">
            <a:spAutoFit/>
          </a:bodyPr>
          <a:lstStyle/>
          <a:p>
            <a:pPr algn="ctr">
              <a:spcAft>
                <a:spcPts val="1200"/>
              </a:spcAft>
            </a:pPr>
            <a:r>
              <a:rPr lang="en-US" sz="2400">
                <a:solidFill>
                  <a:srgbClr val="2EC4B6"/>
                </a:solidFill>
                <a:latin typeface="Montserrat Semi Bold" panose="00000700000000000000" pitchFamily="2" charset="0"/>
                <a:ea typeface="Roboto Thin" charset="0"/>
                <a:cs typeface="Roboto Thin" charset="0"/>
              </a:rPr>
              <a:t>CÁC BƯỚC CRC32</a:t>
            </a:r>
          </a:p>
          <a:p>
            <a:pPr>
              <a:spcAft>
                <a:spcPts val="1200"/>
              </a:spcAft>
            </a:pPr>
            <a:r>
              <a:rPr lang="en-US" sz="2000">
                <a:solidFill>
                  <a:schemeClr val="tx1">
                    <a:lumMod val="85000"/>
                    <a:lumOff val="15000"/>
                  </a:schemeClr>
                </a:solidFill>
                <a:latin typeface="Myriad Set Pro" panose="02000400000000000000" pitchFamily="2" charset="0"/>
                <a:ea typeface="Roboto Thin" charset="0"/>
                <a:cs typeface="Roboto Thin" charset="0"/>
              </a:rPr>
              <a:t>1) let R be 0.</a:t>
            </a:r>
          </a:p>
          <a:p>
            <a:pPr>
              <a:spcAft>
                <a:spcPts val="1200"/>
              </a:spcAft>
            </a:pPr>
            <a:r>
              <a:rPr lang="en-US" sz="2000">
                <a:solidFill>
                  <a:schemeClr val="tx1">
                    <a:lumMod val="85000"/>
                    <a:lumOff val="15000"/>
                  </a:schemeClr>
                </a:solidFill>
                <a:latin typeface="Myriad Set Pro" panose="02000400000000000000" pitchFamily="2" charset="0"/>
                <a:ea typeface="Roboto Thin" charset="0"/>
                <a:cs typeface="Roboto Thin" charset="0"/>
              </a:rPr>
              <a:t>2</a:t>
            </a:r>
            <a:r>
              <a:rPr lang="en-US" sz="2000">
                <a:solidFill>
                  <a:schemeClr val="tx1">
                    <a:lumMod val="85000"/>
                    <a:lumOff val="15000"/>
                  </a:schemeClr>
                </a:solidFill>
                <a:latin typeface="Myriad Set Pro" panose="02000400000000000000" pitchFamily="2" charset="0"/>
                <a:ea typeface="Roboto Thin" charset="0"/>
                <a:cs typeface="Roboto Thin" charset="0"/>
              </a:rPr>
              <a:t>) if there are no more bits in B, the answer is R.  Stop.</a:t>
            </a:r>
          </a:p>
          <a:p>
            <a:pPr>
              <a:spcAft>
                <a:spcPts val="1200"/>
              </a:spcAft>
            </a:pPr>
            <a:r>
              <a:rPr lang="en-US" sz="2000">
                <a:solidFill>
                  <a:schemeClr val="tx1">
                    <a:lumMod val="85000"/>
                    <a:lumOff val="15000"/>
                  </a:schemeClr>
                </a:solidFill>
                <a:latin typeface="Myriad Set Pro" panose="02000400000000000000" pitchFamily="2" charset="0"/>
                <a:ea typeface="Roboto Thin" charset="0"/>
                <a:cs typeface="Roboto Thin" charset="0"/>
              </a:rPr>
              <a:t>3</a:t>
            </a:r>
            <a:r>
              <a:rPr lang="en-US" sz="2000">
                <a:solidFill>
                  <a:schemeClr val="tx1">
                    <a:lumMod val="85000"/>
                    <a:lumOff val="15000"/>
                  </a:schemeClr>
                </a:solidFill>
                <a:latin typeface="Myriad Set Pro" panose="02000400000000000000" pitchFamily="2" charset="0"/>
                <a:ea typeface="Roboto Thin" charset="0"/>
                <a:cs typeface="Roboto Thin" charset="0"/>
              </a:rPr>
              <a:t>) shift R left by one.  The new bit 0 should be the next bit </a:t>
            </a:r>
            <a:r>
              <a:rPr lang="en-US" sz="2000">
                <a:solidFill>
                  <a:schemeClr val="tx1">
                    <a:lumMod val="85000"/>
                    <a:lumOff val="15000"/>
                  </a:schemeClr>
                </a:solidFill>
                <a:latin typeface="Myriad Set Pro" panose="02000400000000000000" pitchFamily="2" charset="0"/>
                <a:ea typeface="Roboto Thin" charset="0"/>
                <a:cs typeface="Roboto Thin" charset="0"/>
              </a:rPr>
              <a:t>of the message</a:t>
            </a:r>
            <a:r>
              <a:rPr lang="en-US" sz="2000">
                <a:solidFill>
                  <a:schemeClr val="tx1">
                    <a:lumMod val="85000"/>
                    <a:lumOff val="15000"/>
                  </a:schemeClr>
                </a:solidFill>
                <a:latin typeface="Myriad Set Pro" panose="02000400000000000000" pitchFamily="2" charset="0"/>
                <a:ea typeface="Roboto Thin" charset="0"/>
                <a:cs typeface="Roboto Thin" charset="0"/>
              </a:rPr>
              <a:t>.  We also shift a bit out of the left of R.</a:t>
            </a:r>
          </a:p>
          <a:p>
            <a:pPr>
              <a:spcAft>
                <a:spcPts val="1200"/>
              </a:spcAft>
            </a:pPr>
            <a:r>
              <a:rPr lang="en-US" sz="2000">
                <a:solidFill>
                  <a:schemeClr val="tx1">
                    <a:lumMod val="85000"/>
                    <a:lumOff val="15000"/>
                  </a:schemeClr>
                </a:solidFill>
                <a:latin typeface="Myriad Set Pro" panose="02000400000000000000" pitchFamily="2" charset="0"/>
                <a:ea typeface="Roboto Thin" charset="0"/>
                <a:cs typeface="Roboto Thin" charset="0"/>
              </a:rPr>
              <a:t>4</a:t>
            </a:r>
            <a:r>
              <a:rPr lang="en-US" sz="2000">
                <a:solidFill>
                  <a:schemeClr val="tx1">
                    <a:lumMod val="85000"/>
                    <a:lumOff val="15000"/>
                  </a:schemeClr>
                </a:solidFill>
                <a:latin typeface="Myriad Set Pro" panose="02000400000000000000" pitchFamily="2" charset="0"/>
                <a:ea typeface="Roboto Thin" charset="0"/>
                <a:cs typeface="Roboto Thin" charset="0"/>
              </a:rPr>
              <a:t>) If this bit is 0 go back to 2.</a:t>
            </a:r>
          </a:p>
          <a:p>
            <a:pPr>
              <a:spcAft>
                <a:spcPts val="1200"/>
              </a:spcAft>
            </a:pPr>
            <a:r>
              <a:rPr lang="en-US" sz="2000">
                <a:solidFill>
                  <a:schemeClr val="tx1">
                    <a:lumMod val="85000"/>
                    <a:lumOff val="15000"/>
                  </a:schemeClr>
                </a:solidFill>
                <a:latin typeface="Myriad Set Pro" panose="02000400000000000000" pitchFamily="2" charset="0"/>
                <a:ea typeface="Roboto Thin" charset="0"/>
                <a:cs typeface="Roboto Thin" charset="0"/>
              </a:rPr>
              <a:t>5</a:t>
            </a:r>
            <a:r>
              <a:rPr lang="en-US" sz="2000">
                <a:solidFill>
                  <a:schemeClr val="tx1">
                    <a:lumMod val="85000"/>
                    <a:lumOff val="15000"/>
                  </a:schemeClr>
                </a:solidFill>
                <a:latin typeface="Myriad Set Pro" panose="02000400000000000000" pitchFamily="2" charset="0"/>
                <a:ea typeface="Roboto Thin" charset="0"/>
                <a:cs typeface="Roboto Thin" charset="0"/>
              </a:rPr>
              <a:t>) Otherwise it is 1.  XOR R with the bottom N bits of P and go back </a:t>
            </a:r>
            <a:r>
              <a:rPr lang="en-US" sz="2000">
                <a:solidFill>
                  <a:schemeClr val="tx1">
                    <a:lumMod val="85000"/>
                    <a:lumOff val="15000"/>
                  </a:schemeClr>
                </a:solidFill>
                <a:latin typeface="Myriad Set Pro" panose="02000400000000000000" pitchFamily="2" charset="0"/>
                <a:ea typeface="Roboto Thin" charset="0"/>
                <a:cs typeface="Roboto Thin" charset="0"/>
              </a:rPr>
              <a:t>to step 2.</a:t>
            </a:r>
            <a:endParaRPr lang="en-US" sz="2000">
              <a:solidFill>
                <a:schemeClr val="tx1">
                  <a:lumMod val="85000"/>
                  <a:lumOff val="15000"/>
                </a:schemeClr>
              </a:solidFill>
              <a:latin typeface="Myriad Set Pro" panose="02000400000000000000" pitchFamily="2" charset="0"/>
              <a:ea typeface="Roboto Thin" charset="0"/>
              <a:cs typeface="Roboto Thin" charset="0"/>
            </a:endParaRPr>
          </a:p>
        </p:txBody>
      </p:sp>
      <p:sp>
        <p:nvSpPr>
          <p:cNvPr id="12" name="Rectangle 11"/>
          <p:cNvSpPr/>
          <p:nvPr/>
        </p:nvSpPr>
        <p:spPr>
          <a:xfrm rot="2700000">
            <a:off x="-1990852" y="-2966675"/>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1976347" y="-1265339"/>
            <a:ext cx="5211228" cy="5211229"/>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4" name="Cross 13"/>
          <p:cNvSpPr/>
          <p:nvPr/>
        </p:nvSpPr>
        <p:spPr>
          <a:xfrm>
            <a:off x="9860408" y="440832"/>
            <a:ext cx="417708" cy="4177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55542" y="0"/>
            <a:ext cx="5036457"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a:off x="10138837" y="4402669"/>
            <a:ext cx="668867" cy="668867"/>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331616" y="614700"/>
            <a:ext cx="7528792" cy="1015663"/>
          </a:xfrm>
          <a:prstGeom prst="rect">
            <a:avLst/>
          </a:prstGeom>
          <a:noFill/>
        </p:spPr>
        <p:txBody>
          <a:bodyPr wrap="none" rtlCol="0">
            <a:spAutoFit/>
          </a:bodyPr>
          <a:lstStyle/>
          <a:p>
            <a:pPr algn="ctr"/>
            <a:r>
              <a:rPr lang="en-US" sz="6000">
                <a:solidFill>
                  <a:schemeClr val="tx1">
                    <a:lumMod val="75000"/>
                    <a:lumOff val="25000"/>
                  </a:schemeClr>
                </a:solidFill>
                <a:latin typeface="Montserrat Semi Bold" panose="00000700000000000000" pitchFamily="2" charset="0"/>
                <a:ea typeface="Nexa Bold" charset="0"/>
                <a:cs typeface="Nexa Bold" charset="0"/>
              </a:rPr>
              <a:t>PHÉP CHIA LẤY DƯ</a:t>
            </a:r>
            <a:endParaRPr lang="en-US" sz="6000" dirty="0">
              <a:solidFill>
                <a:schemeClr val="tx1">
                  <a:lumMod val="75000"/>
                  <a:lumOff val="25000"/>
                </a:schemeClr>
              </a:solidFill>
              <a:latin typeface="Montserrat Semi Bold" panose="00000700000000000000" pitchFamily="2" charset="0"/>
              <a:ea typeface="Nexa Bold" charset="0"/>
              <a:cs typeface="Nexa Bold" charset="0"/>
            </a:endParaRPr>
          </a:p>
        </p:txBody>
      </p:sp>
    </p:spTree>
    <p:extLst>
      <p:ext uri="{BB962C8B-B14F-4D97-AF65-F5344CB8AC3E}">
        <p14:creationId xmlns:p14="http://schemas.microsoft.com/office/powerpoint/2010/main" val="2491845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1218" y="1762817"/>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47688" y="3865239"/>
            <a:ext cx="1691489" cy="1200329"/>
          </a:xfrm>
          <a:prstGeom prst="rect">
            <a:avLst/>
          </a:prstGeom>
          <a:noFill/>
        </p:spPr>
        <p:txBody>
          <a:bodyPr wrap="none" rtlCol="0">
            <a:spAutoFit/>
          </a:bodyPr>
          <a:lstStyle/>
          <a:p>
            <a:pPr algn="r"/>
            <a:r>
              <a:rPr lang="en-US" sz="3600">
                <a:solidFill>
                  <a:schemeClr val="tx1">
                    <a:lumMod val="75000"/>
                    <a:lumOff val="25000"/>
                  </a:schemeClr>
                </a:solidFill>
                <a:latin typeface="Montserrat Semi Bold" panose="00000700000000000000" pitchFamily="2" charset="0"/>
                <a:ea typeface="Nexa Bold" charset="0"/>
                <a:cs typeface="Nexa Bold" charset="0"/>
              </a:rPr>
              <a:t>CRC32</a:t>
            </a:r>
          </a:p>
          <a:p>
            <a:pPr algn="r"/>
            <a:r>
              <a:rPr lang="en-US" sz="3600">
                <a:solidFill>
                  <a:schemeClr val="tx1">
                    <a:lumMod val="75000"/>
                    <a:lumOff val="25000"/>
                  </a:schemeClr>
                </a:solidFill>
                <a:latin typeface="Montserrat Semi Bold" panose="00000700000000000000" pitchFamily="2" charset="0"/>
                <a:ea typeface="Nexa Bold" charset="0"/>
                <a:cs typeface="Nexa Bold" charset="0"/>
              </a:rPr>
              <a:t>APPS</a:t>
            </a:r>
            <a:endParaRPr lang="en-US" sz="36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4" name="Straight Connector 3"/>
          <p:cNvCxnSpPr/>
          <p:nvPr/>
        </p:nvCxnSpPr>
        <p:spPr>
          <a:xfrm>
            <a:off x="3739838" y="3661347"/>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48867" y="849567"/>
            <a:ext cx="5256567" cy="830997"/>
          </a:xfrm>
          <a:prstGeom prst="rect">
            <a:avLst/>
          </a:prstGeom>
          <a:noFill/>
        </p:spPr>
        <p:txBody>
          <a:bodyPr wrap="none" rtlCol="0">
            <a:spAutoFit/>
          </a:bodyPr>
          <a:lstStyle/>
          <a:p>
            <a:r>
              <a:rPr lang="en-US" sz="4800">
                <a:solidFill>
                  <a:schemeClr val="tx1">
                    <a:lumMod val="75000"/>
                    <a:lumOff val="25000"/>
                  </a:schemeClr>
                </a:solidFill>
                <a:latin typeface="Montserrat Semi Bold" panose="00000700000000000000" pitchFamily="2" charset="0"/>
                <a:ea typeface="Nexa Bold" charset="0"/>
                <a:cs typeface="Nexa Bold" charset="0"/>
              </a:rPr>
              <a:t>ÁP DỤNG CRC32</a:t>
            </a:r>
            <a:endParaRPr lang="en-US" sz="4800" dirty="0">
              <a:solidFill>
                <a:schemeClr val="tx1">
                  <a:lumMod val="75000"/>
                  <a:lumOff val="25000"/>
                </a:schemeClr>
              </a:solidFill>
              <a:latin typeface="Montserrat Semi Bold" panose="00000700000000000000" pitchFamily="2" charset="0"/>
              <a:ea typeface="Nexa Bold" charset="0"/>
              <a:cs typeface="Nexa Bold" charset="0"/>
            </a:endParaRPr>
          </a:p>
        </p:txBody>
      </p:sp>
      <p:sp>
        <p:nvSpPr>
          <p:cNvPr id="33" name="Cross 32"/>
          <p:cNvSpPr/>
          <p:nvPr/>
        </p:nvSpPr>
        <p:spPr>
          <a:xfrm>
            <a:off x="5461893" y="2408510"/>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p:cNvPicPr>
            <a:picLocks noGrp="1" noChangeAspect="1"/>
          </p:cNvPicPr>
          <p:nvPr>
            <p:ph type="pic" sz="quarter" idx="10"/>
          </p:nvPr>
        </p:nvPicPr>
        <p:blipFill>
          <a:blip r:embed="rId3"/>
          <a:srcRect t="20009" b="20009"/>
          <a:stretch>
            <a:fillRect/>
          </a:stretch>
        </p:blipFill>
        <p:spPr/>
      </p:pic>
      <p:pic>
        <p:nvPicPr>
          <p:cNvPr id="8" name="Picture Placeholder 7"/>
          <p:cNvPicPr>
            <a:picLocks noGrp="1" noChangeAspect="1"/>
          </p:cNvPicPr>
          <p:nvPr>
            <p:ph type="pic" sz="quarter" idx="11"/>
          </p:nvPr>
        </p:nvPicPr>
        <p:blipFill>
          <a:blip r:embed="rId4"/>
          <a:srcRect t="34289" b="34289"/>
          <a:stretch>
            <a:fillRect/>
          </a:stretch>
        </p:blipFill>
        <p:spPr/>
      </p:pic>
      <p:cxnSp>
        <p:nvCxnSpPr>
          <p:cNvPr id="19" name="Straight Connector 18"/>
          <p:cNvCxnSpPr/>
          <p:nvPr/>
        </p:nvCxnSpPr>
        <p:spPr>
          <a:xfrm>
            <a:off x="5786018" y="1806711"/>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786018" y="2266074"/>
            <a:ext cx="5537151" cy="3385542"/>
          </a:xfrm>
          <a:prstGeom prst="rect">
            <a:avLst/>
          </a:prstGeom>
        </p:spPr>
        <p:txBody>
          <a:bodyPr wrap="square">
            <a:spAutoFit/>
          </a:bodyPr>
          <a:lstStyle/>
          <a:p>
            <a:pPr>
              <a:spcAft>
                <a:spcPts val="1200"/>
              </a:spcAft>
            </a:pPr>
            <a:r>
              <a:rPr lang="en-US" sz="2400">
                <a:solidFill>
                  <a:srgbClr val="2EC4B6"/>
                </a:solidFill>
                <a:latin typeface="Montserrat Semi Bold" panose="00000700000000000000" pitchFamily="2" charset="0"/>
                <a:ea typeface="Roboto Thin" charset="0"/>
                <a:cs typeface="Roboto Thin" charset="0"/>
              </a:rPr>
              <a:t>KIỂM TRA LỖI VÀ TÍNH TOÀN VẸN</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Để thực hiện kiểm tra nhanh và đảm bảo dữ liệu không bị mất mát, người ta thường chèn thêm vào số dư của tổng các bit nội dung chia cho đa thức CRC32.</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Trong bảo mật Wifi, điều này đảm bảo gói dữ liệu là còn nguyên, không bị thất thoát do quá trình truyền tải hay bị xâm nhập giữa chừng.</a:t>
            </a:r>
          </a:p>
          <a:p>
            <a:pPr marL="342900" indent="-342900" algn="just">
              <a:buFont typeface="Wingdings" panose="05000000000000000000" pitchFamily="2" charset="2"/>
              <a:buChar char="§"/>
            </a:pPr>
            <a:r>
              <a:rPr lang="en-US" sz="2000">
                <a:solidFill>
                  <a:schemeClr val="tx1">
                    <a:lumMod val="85000"/>
                    <a:lumOff val="15000"/>
                  </a:schemeClr>
                </a:solidFill>
                <a:latin typeface="Myriad Set Pro" panose="02000400000000000000" pitchFamily="2" charset="0"/>
                <a:ea typeface="Roboto Thin" charset="0"/>
                <a:cs typeface="Roboto Thin" charset="0"/>
              </a:rPr>
              <a:t>CRC32 còn áp dụng trong các kĩ thuật nén như ZLib, GZip, PNG...</a:t>
            </a:r>
          </a:p>
        </p:txBody>
      </p:sp>
    </p:spTree>
    <p:extLst>
      <p:ext uri="{BB962C8B-B14F-4D97-AF65-F5344CB8AC3E}">
        <p14:creationId xmlns:p14="http://schemas.microsoft.com/office/powerpoint/2010/main" val="65961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6096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231841" y="3768549"/>
            <a:ext cx="1297150" cy="646331"/>
          </a:xfrm>
          <a:prstGeom prst="rect">
            <a:avLst/>
          </a:prstGeom>
          <a:noFill/>
        </p:spPr>
        <p:txBody>
          <a:bodyPr wrap="none" rtlCol="0">
            <a:spAutoFit/>
          </a:bodyPr>
          <a:lstStyle/>
          <a:p>
            <a:r>
              <a:rPr lang="en-US" sz="3600" b="1">
                <a:solidFill>
                  <a:schemeClr val="tx1">
                    <a:lumMod val="75000"/>
                    <a:lumOff val="25000"/>
                  </a:schemeClr>
                </a:solidFill>
                <a:latin typeface="Montserrat Semi Bold" panose="00000700000000000000" pitchFamily="2" charset="0"/>
                <a:ea typeface="Roboto" charset="0"/>
                <a:cs typeface="Roboto" charset="0"/>
              </a:rPr>
              <a:t>WEP</a:t>
            </a:r>
            <a:endParaRPr lang="en-US" sz="3600" b="1" dirty="0">
              <a:solidFill>
                <a:schemeClr val="tx1">
                  <a:lumMod val="75000"/>
                  <a:lumOff val="25000"/>
                </a:schemeClr>
              </a:solidFill>
              <a:latin typeface="Montserrat Semi Bold" panose="00000700000000000000" pitchFamily="2" charset="0"/>
              <a:ea typeface="Roboto" charset="0"/>
              <a:cs typeface="Roboto" charset="0"/>
            </a:endParaRPr>
          </a:p>
        </p:txBody>
      </p:sp>
      <p:sp>
        <p:nvSpPr>
          <p:cNvPr id="18" name="Cross 17"/>
          <p:cNvSpPr/>
          <p:nvPr/>
        </p:nvSpPr>
        <p:spPr>
          <a:xfrm>
            <a:off x="6897770" y="3803950"/>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97770" y="4684685"/>
            <a:ext cx="4842673" cy="1200329"/>
          </a:xfrm>
          <a:prstGeom prst="rect">
            <a:avLst/>
          </a:prstGeom>
        </p:spPr>
        <p:txBody>
          <a:bodyPr wrap="square">
            <a:spAutoFit/>
          </a:bodyPr>
          <a:lstStyle/>
          <a:p>
            <a:r>
              <a:rPr lang="en-US">
                <a:solidFill>
                  <a:schemeClr val="tx1">
                    <a:lumMod val="75000"/>
                    <a:lumOff val="25000"/>
                  </a:schemeClr>
                </a:solidFill>
                <a:latin typeface="Myriad Set Pro" panose="02000400000000000000" pitchFamily="2" charset="0"/>
                <a:ea typeface="Roboto Thin" charset="0"/>
                <a:cs typeface="Roboto Thin" charset="0"/>
              </a:rPr>
              <a:t>Một trong những giải pháp bảo mật mạng IEEE 802.11 đầu tiên trên thế giới. Tuy đã lỗi thời nhưng WEP vẫn nắm giữ nhiều ý tưởng chủ chốt cho bảo mật các kênh vô tuyến.</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28" name="TextBox 27"/>
          <p:cNvSpPr txBox="1"/>
          <p:nvPr/>
        </p:nvSpPr>
        <p:spPr>
          <a:xfrm>
            <a:off x="3417924" y="3768549"/>
            <a:ext cx="2159566" cy="707886"/>
          </a:xfrm>
          <a:prstGeom prst="rect">
            <a:avLst/>
          </a:prstGeom>
          <a:noFill/>
        </p:spPr>
        <p:txBody>
          <a:bodyPr wrap="none" rtlCol="0">
            <a:spAutoFit/>
          </a:bodyPr>
          <a:lstStyle/>
          <a:p>
            <a:r>
              <a:rPr lang="en-US" sz="4000">
                <a:solidFill>
                  <a:schemeClr val="bg1"/>
                </a:solidFill>
                <a:latin typeface="Montserrat Semi Bold" panose="00000700000000000000" pitchFamily="2" charset="0"/>
                <a:ea typeface="Nexa Bold" charset="0"/>
                <a:cs typeface="Nexa Bold" charset="0"/>
              </a:rPr>
              <a:t>PHẦN 3</a:t>
            </a:r>
            <a:endParaRPr lang="en-US" sz="4000" dirty="0">
              <a:solidFill>
                <a:schemeClr val="bg1"/>
              </a:solidFill>
              <a:latin typeface="Montserrat Semi Bold" panose="00000700000000000000" pitchFamily="2" charset="0"/>
              <a:ea typeface="Nexa Bold" charset="0"/>
              <a:cs typeface="Nexa Bold" charset="0"/>
            </a:endParaRPr>
          </a:p>
        </p:txBody>
      </p:sp>
      <p:cxnSp>
        <p:nvCxnSpPr>
          <p:cNvPr id="29" name="Straight Connector 28"/>
          <p:cNvCxnSpPr/>
          <p:nvPr/>
        </p:nvCxnSpPr>
        <p:spPr>
          <a:xfrm>
            <a:off x="3511565" y="3479879"/>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a:off x="1759241" y="1547479"/>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p:cNvPicPr>
            <a:picLocks noGrp="1" noChangeAspect="1"/>
          </p:cNvPicPr>
          <p:nvPr>
            <p:ph type="pic" sz="quarter" idx="10"/>
          </p:nvPr>
        </p:nvPicPr>
        <p:blipFill>
          <a:blip r:embed="rId2"/>
          <a:srcRect l="519" r="519"/>
          <a:stretch>
            <a:fillRect/>
          </a:stretch>
        </p:blipFill>
        <p:spPr/>
      </p:pic>
      <p:sp>
        <p:nvSpPr>
          <p:cNvPr id="27" name="Rectangle 26"/>
          <p:cNvSpPr/>
          <p:nvPr/>
        </p:nvSpPr>
        <p:spPr>
          <a:xfrm>
            <a:off x="2892615" y="1581352"/>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801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324100" y="1537854"/>
            <a:ext cx="7543800" cy="4154984"/>
          </a:xfrm>
          <a:prstGeom prst="rect">
            <a:avLst/>
          </a:prstGeom>
          <a:noFill/>
        </p:spPr>
        <p:txBody>
          <a:bodyPr wrap="square" rtlCol="0">
            <a:spAutoFit/>
          </a:bodyPr>
          <a:lstStyle/>
          <a:p>
            <a:pPr marL="342900" indent="-342900" algn="just">
              <a:buAutoNum type="arabicPeriod"/>
            </a:pPr>
            <a:r>
              <a:rPr lang="en-US" sz="2400" b="1" u="sng" dirty="0">
                <a:solidFill>
                  <a:srgbClr val="C00000"/>
                </a:solidFill>
                <a:latin typeface="Arial" pitchFamily="34" charset="0"/>
                <a:cs typeface="Arial" pitchFamily="34" charset="0"/>
              </a:rPr>
              <a:t>Wired Equivalent Privacy (WEP):</a:t>
            </a:r>
          </a:p>
          <a:p>
            <a:pPr algn="just"/>
            <a:endParaRPr lang="en-US" sz="2400" dirty="0">
              <a:latin typeface="Arial" pitchFamily="34" charset="0"/>
              <a:cs typeface="Arial" pitchFamily="34" charset="0"/>
            </a:endParaRPr>
          </a:p>
          <a:p>
            <a:pPr algn="just"/>
            <a:r>
              <a:rPr lang="en-US" sz="2400" dirty="0">
                <a:latin typeface="Arial" pitchFamily="34" charset="0"/>
                <a:cs typeface="Arial" pitchFamily="34" charset="0"/>
              </a:rPr>
              <a:t>WEP </a:t>
            </a:r>
            <a:r>
              <a:rPr lang="en-US" sz="2400" dirty="0" err="1">
                <a:latin typeface="Arial" pitchFamily="34" charset="0"/>
                <a:cs typeface="Arial" pitchFamily="34" charset="0"/>
              </a:rPr>
              <a:t>cung</a:t>
            </a:r>
            <a:r>
              <a:rPr lang="en-US" sz="2400" dirty="0">
                <a:latin typeface="Arial" pitchFamily="34" charset="0"/>
                <a:cs typeface="Arial" pitchFamily="34" charset="0"/>
              </a:rPr>
              <a:t> </a:t>
            </a:r>
            <a:r>
              <a:rPr lang="en-US" sz="2400" dirty="0" err="1">
                <a:latin typeface="Arial" pitchFamily="34" charset="0"/>
                <a:cs typeface="Arial" pitchFamily="34" charset="0"/>
              </a:rPr>
              <a:t>cấp</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dịch</a:t>
            </a:r>
            <a:r>
              <a:rPr lang="en-US" sz="2400" dirty="0">
                <a:latin typeface="Arial" pitchFamily="34" charset="0"/>
                <a:cs typeface="Arial" pitchFamily="34" charset="0"/>
              </a:rPr>
              <a:t> </a:t>
            </a:r>
            <a:r>
              <a:rPr lang="en-US" sz="2400" dirty="0" err="1">
                <a:latin typeface="Arial" pitchFamily="34" charset="0"/>
                <a:cs typeface="Arial" pitchFamily="34" charset="0"/>
              </a:rPr>
              <a:t>vụ</a:t>
            </a:r>
            <a:r>
              <a:rPr lang="en-US" sz="2400" dirty="0">
                <a:latin typeface="Arial" pitchFamily="34" charset="0"/>
                <a:cs typeface="Arial" pitchFamily="34" charset="0"/>
              </a:rPr>
              <a:t> </a:t>
            </a:r>
            <a:r>
              <a:rPr lang="en-US" sz="2400" dirty="0" err="1">
                <a:latin typeface="Arial" pitchFamily="34" charset="0"/>
                <a:cs typeface="Arial" pitchFamily="34" charset="0"/>
              </a:rPr>
              <a:t>bảo</a:t>
            </a:r>
            <a:r>
              <a:rPr lang="en-US" sz="2400" dirty="0">
                <a:latin typeface="Arial" pitchFamily="34" charset="0"/>
                <a:cs typeface="Arial" pitchFamily="34" charset="0"/>
              </a:rPr>
              <a:t> </a:t>
            </a:r>
            <a:r>
              <a:rPr lang="en-US" sz="2400" dirty="0" err="1">
                <a:latin typeface="Arial" pitchFamily="34" charset="0"/>
                <a:cs typeface="Arial" pitchFamily="34" charset="0"/>
              </a:rPr>
              <a:t>mật</a:t>
            </a:r>
            <a:r>
              <a:rPr lang="en-US" sz="2400" dirty="0">
                <a:latin typeface="Arial" pitchFamily="34" charset="0"/>
                <a:cs typeface="Arial" pitchFamily="34" charset="0"/>
              </a:rPr>
              <a:t> </a:t>
            </a:r>
            <a:r>
              <a:rPr lang="en-US" sz="2400" dirty="0" err="1">
                <a:latin typeface="Arial" pitchFamily="34" charset="0"/>
                <a:cs typeface="Arial" pitchFamily="34" charset="0"/>
              </a:rPr>
              <a:t>dữ</a:t>
            </a:r>
            <a:r>
              <a:rPr lang="en-US" sz="2400" dirty="0">
                <a:latin typeface="Arial" pitchFamily="34" charset="0"/>
                <a:cs typeface="Arial" pitchFamily="34" charset="0"/>
              </a:rPr>
              <a:t> </a:t>
            </a:r>
            <a:r>
              <a:rPr lang="en-US" sz="2400" dirty="0" err="1">
                <a:latin typeface="Arial" pitchFamily="34" charset="0"/>
                <a:cs typeface="Arial" pitchFamily="34" charset="0"/>
              </a:rPr>
              <a:t>liệu</a:t>
            </a:r>
            <a:r>
              <a:rPr lang="en-US" sz="2400" dirty="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cách</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a:t>
            </a:r>
            <a:r>
              <a:rPr lang="en-US" sz="2400" dirty="0" err="1">
                <a:latin typeface="Arial" pitchFamily="34" charset="0"/>
                <a:cs typeface="Arial" pitchFamily="34" charset="0"/>
              </a:rPr>
              <a:t>thông</a:t>
            </a:r>
            <a:r>
              <a:rPr lang="en-US" sz="2400" dirty="0">
                <a:latin typeface="Arial" pitchFamily="34" charset="0"/>
                <a:cs typeface="Arial" pitchFamily="34" charset="0"/>
              </a:rPr>
              <a:t> tin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gửi</a:t>
            </a:r>
            <a:r>
              <a:rPr lang="en-US" sz="2400" dirty="0">
                <a:latin typeface="Arial" pitchFamily="34" charset="0"/>
                <a:cs typeface="Arial" pitchFamily="34" charset="0"/>
              </a:rPr>
              <a:t> </a:t>
            </a:r>
            <a:r>
              <a:rPr lang="en-US" sz="2400" dirty="0" err="1">
                <a:latin typeface="Arial" pitchFamily="34" charset="0"/>
                <a:cs typeface="Arial" pitchFamily="34" charset="0"/>
              </a:rPr>
              <a:t>giữa</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trạm</a:t>
            </a:r>
            <a:r>
              <a:rPr lang="en-US" sz="2400" dirty="0">
                <a:latin typeface="Arial" pitchFamily="34" charset="0"/>
                <a:cs typeface="Arial" pitchFamily="34" charset="0"/>
              </a:rPr>
              <a:t> (</a:t>
            </a:r>
            <a:r>
              <a:rPr lang="en-US" sz="2400" dirty="0" err="1">
                <a:latin typeface="Arial" pitchFamily="34" charset="0"/>
                <a:cs typeface="Arial" pitchFamily="34" charset="0"/>
              </a:rPr>
              <a:t>nút</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dây</a:t>
            </a:r>
            <a:r>
              <a:rPr lang="en-US" sz="2400" dirty="0">
                <a:latin typeface="Arial" pitchFamily="34" charset="0"/>
                <a:cs typeface="Arial" pitchFamily="34" charset="0"/>
              </a:rPr>
              <a:t> (wireless).</a:t>
            </a:r>
          </a:p>
          <a:p>
            <a:pPr algn="just"/>
            <a:endParaRPr lang="en-US" sz="2400" dirty="0">
              <a:latin typeface="Arial" pitchFamily="34" charset="0"/>
              <a:cs typeface="Arial" pitchFamily="34" charset="0"/>
            </a:endParaRPr>
          </a:p>
          <a:p>
            <a:pPr algn="just"/>
            <a:r>
              <a:rPr lang="vi-VN" sz="2400" dirty="0">
                <a:latin typeface="Arial" pitchFamily="34" charset="0"/>
                <a:cs typeface="Arial" pitchFamily="34" charset="0"/>
              </a:rPr>
              <a:t>Thiết lập một lá cờ WEP </a:t>
            </a:r>
            <a:r>
              <a:rPr lang="en-US" sz="2400" dirty="0">
                <a:latin typeface="Arial" pitchFamily="34" charset="0"/>
                <a:cs typeface="Arial" pitchFamily="34" charset="0"/>
              </a:rPr>
              <a:t>(WEP flag) </a:t>
            </a:r>
            <a:r>
              <a:rPr lang="vi-VN" sz="2400" dirty="0">
                <a:latin typeface="Arial" pitchFamily="34" charset="0"/>
                <a:cs typeface="Arial" pitchFamily="34" charset="0"/>
              </a:rPr>
              <a:t>trong MAC</a:t>
            </a:r>
            <a:r>
              <a:rPr lang="en-US" sz="2400" dirty="0">
                <a:latin typeface="Arial" pitchFamily="34" charset="0"/>
                <a:cs typeface="Arial" pitchFamily="34" charset="0"/>
              </a:rPr>
              <a:t> </a:t>
            </a:r>
            <a:r>
              <a:rPr lang="vi-VN" sz="2400" dirty="0">
                <a:latin typeface="Arial" pitchFamily="34" charset="0"/>
                <a:cs typeface="Arial" pitchFamily="34" charset="0"/>
              </a:rPr>
              <a:t>802.11</a:t>
            </a:r>
            <a:r>
              <a:rPr lang="en-US" sz="2400" dirty="0">
                <a:latin typeface="Arial" pitchFamily="34" charset="0"/>
                <a:cs typeface="Arial" pitchFamily="34" charset="0"/>
              </a:rPr>
              <a:t> frame</a:t>
            </a:r>
            <a:r>
              <a:rPr lang="vi-VN" sz="2400" dirty="0">
                <a:latin typeface="Arial" pitchFamily="34" charset="0"/>
                <a:cs typeface="Arial" pitchFamily="34" charset="0"/>
              </a:rPr>
              <a:t> chỉ ra rằng khung được mã hóa với mã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vi-VN" sz="2400" dirty="0">
                <a:latin typeface="Arial" pitchFamily="34" charset="0"/>
                <a:cs typeface="Arial" pitchFamily="34" charset="0"/>
              </a:rPr>
              <a:t>WEP. WEP cung cấp tính toàn vẹn dữ liệu </a:t>
            </a:r>
            <a:r>
              <a:rPr lang="en-US" sz="2400" dirty="0">
                <a:latin typeface="Arial" pitchFamily="34" charset="0"/>
                <a:cs typeface="Arial" pitchFamily="34" charset="0"/>
              </a:rPr>
              <a:t>(data integrity) </a:t>
            </a:r>
            <a:r>
              <a:rPr lang="vi-VN" sz="2400" dirty="0">
                <a:latin typeface="Arial" pitchFamily="34" charset="0"/>
                <a:cs typeface="Arial" pitchFamily="34" charset="0"/>
              </a:rPr>
              <a:t>bằng cách </a:t>
            </a:r>
            <a:r>
              <a:rPr lang="en-US" sz="2400" dirty="0" err="1">
                <a:latin typeface="Arial" pitchFamily="34" charset="0"/>
                <a:cs typeface="Arial" pitchFamily="34" charset="0"/>
              </a:rPr>
              <a:t>gán</a:t>
            </a:r>
            <a:r>
              <a:rPr lang="en-US" sz="2400" dirty="0">
                <a:latin typeface="Arial" pitchFamily="34" charset="0"/>
                <a:cs typeface="Arial" pitchFamily="34" charset="0"/>
              </a:rPr>
              <a:t> </a:t>
            </a:r>
            <a:r>
              <a:rPr lang="vi-VN" sz="2400" dirty="0">
                <a:latin typeface="Arial" pitchFamily="34" charset="0"/>
                <a:cs typeface="Arial" pitchFamily="34" charset="0"/>
              </a:rPr>
              <a:t>giá trị kiểm tra tính toàn vẹn (ICV) trong phần mã hóa của </a:t>
            </a:r>
            <a:r>
              <a:rPr lang="en-US" sz="2400" dirty="0">
                <a:latin typeface="Arial" pitchFamily="34" charset="0"/>
                <a:cs typeface="Arial" pitchFamily="34" charset="0"/>
              </a:rPr>
              <a:t>wireless </a:t>
            </a:r>
            <a:r>
              <a:rPr lang="en-US" sz="2400">
                <a:latin typeface="Arial" pitchFamily="34" charset="0"/>
                <a:cs typeface="Arial" pitchFamily="34" charset="0"/>
              </a:rPr>
              <a:t>frame</a:t>
            </a:r>
            <a:r>
              <a:rPr lang="vi-VN" sz="2400">
                <a:latin typeface="Arial" pitchFamily="34" charset="0"/>
                <a:cs typeface="Arial" pitchFamily="34" charset="0"/>
              </a:rPr>
              <a:t>.</a:t>
            </a:r>
            <a:endParaRPr lang="vi-VN" sz="2400" dirty="0">
              <a:latin typeface="Arial" pitchFamily="34" charset="0"/>
              <a:cs typeface="Arial" pitchFamily="34" charset="0"/>
            </a:endParaRPr>
          </a:p>
        </p:txBody>
      </p:sp>
    </p:spTree>
    <p:extLst>
      <p:ext uri="{BB962C8B-B14F-4D97-AF65-F5344CB8AC3E}">
        <p14:creationId xmlns:p14="http://schemas.microsoft.com/office/powerpoint/2010/main" val="312662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8039" y="1532516"/>
            <a:ext cx="11192494" cy="4154984"/>
          </a:xfrm>
          <a:prstGeom prst="rect">
            <a:avLst/>
          </a:prstGeom>
          <a:noFill/>
        </p:spPr>
        <p:txBody>
          <a:bodyPr wrap="square" rtlCol="0">
            <a:spAutoFit/>
          </a:bodyPr>
          <a:lstStyle/>
          <a:p>
            <a:pPr algn="just"/>
            <a:r>
              <a:rPr lang="en-US" sz="2400" dirty="0" err="1">
                <a:latin typeface="Arial" pitchFamily="34" charset="0"/>
                <a:cs typeface="Arial" pitchFamily="34" charset="0"/>
              </a:rPr>
              <a:t>Khi</a:t>
            </a:r>
            <a:r>
              <a:rPr lang="en-US" sz="2400" dirty="0">
                <a:latin typeface="Arial" pitchFamily="34" charset="0"/>
                <a:cs typeface="Arial" pitchFamily="34" charset="0"/>
              </a:rPr>
              <a:t> IEEE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phát</a:t>
            </a:r>
            <a:r>
              <a:rPr lang="en-US" sz="2400" dirty="0">
                <a:latin typeface="Arial" pitchFamily="34" charset="0"/>
                <a:cs typeface="Arial" pitchFamily="34" charset="0"/>
              </a:rPr>
              <a:t> </a:t>
            </a:r>
            <a:r>
              <a:rPr lang="en-US" sz="2400" dirty="0" err="1">
                <a:latin typeface="Arial" pitchFamily="34" charset="0"/>
                <a:cs typeface="Arial" pitchFamily="34" charset="0"/>
              </a:rPr>
              <a:t>hành</a:t>
            </a:r>
            <a:r>
              <a:rPr lang="en-US" sz="2400" dirty="0">
                <a:latin typeface="Arial" pitchFamily="34" charset="0"/>
                <a:cs typeface="Arial" pitchFamily="34" charset="0"/>
              </a:rPr>
              <a:t> </a:t>
            </a:r>
            <a:r>
              <a:rPr lang="en-US" sz="2400" dirty="0" err="1">
                <a:latin typeface="Arial" pitchFamily="34" charset="0"/>
                <a:cs typeface="Arial" pitchFamily="34" charset="0"/>
              </a:rPr>
              <a:t>lần</a:t>
            </a:r>
            <a:r>
              <a:rPr lang="en-US" sz="2400" dirty="0">
                <a:latin typeface="Arial" pitchFamily="34" charset="0"/>
                <a:cs typeface="Arial" pitchFamily="34" charset="0"/>
              </a:rPr>
              <a:t>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chuẩn</a:t>
            </a:r>
            <a:r>
              <a:rPr lang="en-US" sz="2400" dirty="0">
                <a:latin typeface="Arial" pitchFamily="34" charset="0"/>
                <a:cs typeface="Arial" pitchFamily="34" charset="0"/>
              </a:rPr>
              <a:t> 802.11, </a:t>
            </a:r>
            <a:r>
              <a:rPr lang="en-US" sz="2400" dirty="0" err="1">
                <a:latin typeface="Arial" pitchFamily="34" charset="0"/>
                <a:cs typeface="Arial" pitchFamily="34" charset="0"/>
              </a:rPr>
              <a:t>tất</a:t>
            </a:r>
            <a:r>
              <a:rPr lang="en-US" sz="2400" dirty="0">
                <a:latin typeface="Arial" pitchFamily="34" charset="0"/>
                <a:cs typeface="Arial" pitchFamily="34" charset="0"/>
              </a:rPr>
              <a:t> </a:t>
            </a:r>
            <a:r>
              <a:rPr lang="en-US" sz="2400" dirty="0" err="1">
                <a:latin typeface="Arial" pitchFamily="34" charset="0"/>
                <a:cs typeface="Arial" pitchFamily="34" charset="0"/>
              </a:rPr>
              <a:t>cả</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bảo</a:t>
            </a:r>
            <a:r>
              <a:rPr lang="en-US" sz="2400" dirty="0">
                <a:latin typeface="Arial" pitchFamily="34" charset="0"/>
                <a:cs typeface="Arial" pitchFamily="34" charset="0"/>
              </a:rPr>
              <a:t> </a:t>
            </a:r>
            <a:r>
              <a:rPr lang="en-US" sz="2400" dirty="0" err="1">
                <a:latin typeface="Arial" pitchFamily="34" charset="0"/>
                <a:cs typeface="Arial" pitchFamily="34" charset="0"/>
              </a:rPr>
              <a:t>mật</a:t>
            </a:r>
            <a:r>
              <a:rPr lang="en-US" sz="2400" dirty="0">
                <a:latin typeface="Arial" pitchFamily="34" charset="0"/>
                <a:cs typeface="Arial" pitchFamily="34" charset="0"/>
              </a:rPr>
              <a:t> </a:t>
            </a:r>
            <a:r>
              <a:rPr lang="en-US" sz="2400" dirty="0" err="1">
                <a:latin typeface="Arial" pitchFamily="34" charset="0"/>
                <a:cs typeface="Arial" pitchFamily="34" charset="0"/>
              </a:rPr>
              <a:t>đều</a:t>
            </a:r>
            <a:r>
              <a:rPr lang="en-US" sz="2400" dirty="0">
                <a:latin typeface="Arial" pitchFamily="34" charset="0"/>
                <a:cs typeface="Arial" pitchFamily="34" charset="0"/>
              </a:rPr>
              <a:t> </a:t>
            </a:r>
            <a:r>
              <a:rPr lang="en-US" sz="2400" dirty="0" err="1">
                <a:latin typeface="Arial" pitchFamily="34" charset="0"/>
                <a:cs typeface="Arial" pitchFamily="34" charset="0"/>
              </a:rPr>
              <a:t>dựa</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thuật</a:t>
            </a:r>
            <a:r>
              <a:rPr lang="en-US" sz="2400" dirty="0">
                <a:latin typeface="Arial" pitchFamily="34" charset="0"/>
                <a:cs typeface="Arial" pitchFamily="34" charset="0"/>
              </a:rPr>
              <a:t> </a:t>
            </a:r>
            <a:r>
              <a:rPr lang="en-US" sz="2400" dirty="0" err="1">
                <a:latin typeface="Arial" pitchFamily="34" charset="0"/>
                <a:cs typeface="Arial" pitchFamily="34" charset="0"/>
              </a:rPr>
              <a:t>toán</a:t>
            </a:r>
            <a:r>
              <a:rPr lang="en-US" sz="2400" dirty="0">
                <a:latin typeface="Arial" pitchFamily="34" charset="0"/>
                <a:cs typeface="Arial" pitchFamily="34" charset="0"/>
              </a:rPr>
              <a:t> WEP. </a:t>
            </a:r>
            <a:r>
              <a:rPr lang="en-US" sz="2400" dirty="0" err="1">
                <a:latin typeface="Arial" pitchFamily="34" charset="0"/>
                <a:cs typeface="Arial" pitchFamily="34" charset="0"/>
              </a:rPr>
              <a:t>Thuật</a:t>
            </a:r>
            <a:r>
              <a:rPr lang="en-US" sz="2400" dirty="0">
                <a:latin typeface="Arial" pitchFamily="34" charset="0"/>
                <a:cs typeface="Arial" pitchFamily="34" charset="0"/>
              </a:rPr>
              <a:t> </a:t>
            </a:r>
            <a:r>
              <a:rPr lang="en-US" sz="2400" dirty="0" err="1">
                <a:latin typeface="Arial" pitchFamily="34" charset="0"/>
                <a:cs typeface="Arial" pitchFamily="34" charset="0"/>
              </a:rPr>
              <a:t>toán</a:t>
            </a:r>
            <a:r>
              <a:rPr lang="en-US" sz="2400" dirty="0">
                <a:latin typeface="Arial" pitchFamily="34" charset="0"/>
                <a:cs typeface="Arial" pitchFamily="34" charset="0"/>
              </a:rPr>
              <a:t> </a:t>
            </a:r>
            <a:r>
              <a:rPr lang="en-US" sz="2400" dirty="0" err="1">
                <a:latin typeface="Arial" pitchFamily="34" charset="0"/>
                <a:cs typeface="Arial" pitchFamily="34" charset="0"/>
              </a:rPr>
              <a:t>này</a:t>
            </a:r>
            <a:r>
              <a:rPr lang="en-US" sz="2400" dirty="0">
                <a:latin typeface="Arial" pitchFamily="34" charset="0"/>
                <a:cs typeface="Arial" pitchFamily="34" charset="0"/>
              </a:rPr>
              <a:t> </a:t>
            </a:r>
            <a:r>
              <a:rPr lang="en-US" sz="2400" dirty="0" err="1">
                <a:latin typeface="Arial" pitchFamily="34" charset="0"/>
                <a:cs typeface="Arial" pitchFamily="34" charset="0"/>
              </a:rPr>
              <a:t>vừa</a:t>
            </a:r>
            <a:r>
              <a:rPr lang="en-US" sz="2400" dirty="0">
                <a:latin typeface="Arial" pitchFamily="34" charset="0"/>
                <a:cs typeface="Arial" pitchFamily="34" charset="0"/>
              </a:rPr>
              <a:t> </a:t>
            </a:r>
            <a:r>
              <a:rPr lang="en-US" sz="2400" dirty="0" err="1">
                <a:latin typeface="Arial" pitchFamily="34" charset="0"/>
                <a:cs typeface="Arial" pitchFamily="34" charset="0"/>
              </a:rPr>
              <a:t>đảm</a:t>
            </a:r>
            <a:r>
              <a:rPr lang="en-US" sz="2400" dirty="0">
                <a:latin typeface="Arial" pitchFamily="34" charset="0"/>
                <a:cs typeface="Arial" pitchFamily="34" charset="0"/>
              </a:rPr>
              <a:t> </a:t>
            </a:r>
            <a:r>
              <a:rPr lang="en-US" sz="2400" dirty="0" err="1">
                <a:latin typeface="Arial" pitchFamily="34" charset="0"/>
                <a:cs typeface="Arial" pitchFamily="34" charset="0"/>
              </a:rPr>
              <a:t>bảo</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a:t>
            </a:r>
            <a:r>
              <a:rPr lang="en-US" sz="2400" dirty="0" err="1">
                <a:latin typeface="Arial" pitchFamily="34" charset="0"/>
                <a:cs typeface="Arial" pitchFamily="34" charset="0"/>
              </a:rPr>
              <a:t>xác</a:t>
            </a:r>
            <a:r>
              <a:rPr lang="en-US" sz="2400" dirty="0">
                <a:latin typeface="Arial" pitchFamily="34" charset="0"/>
                <a:cs typeface="Arial" pitchFamily="34" charset="0"/>
              </a:rPr>
              <a:t> </a:t>
            </a:r>
            <a:r>
              <a:rPr lang="en-US" sz="2400" dirty="0" err="1">
                <a:latin typeface="Arial" pitchFamily="34" charset="0"/>
                <a:cs typeface="Arial" pitchFamily="34" charset="0"/>
              </a:rPr>
              <a:t>thực</a:t>
            </a:r>
            <a:r>
              <a:rPr lang="en-US" sz="2400" dirty="0">
                <a:latin typeface="Arial" pitchFamily="34" charset="0"/>
                <a:cs typeface="Arial" pitchFamily="34" charset="0"/>
              </a:rPr>
              <a:t> (authentication)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sự</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(encryption). </a:t>
            </a:r>
            <a:r>
              <a:rPr lang="en-US" sz="2400" dirty="0" err="1">
                <a:latin typeface="Arial" pitchFamily="34" charset="0"/>
                <a:cs typeface="Arial" pitchFamily="34" charset="0"/>
              </a:rPr>
              <a:t>Cái</a:t>
            </a:r>
            <a:r>
              <a:rPr lang="en-US" sz="2400" dirty="0">
                <a:latin typeface="Arial" pitchFamily="34" charset="0"/>
                <a:cs typeface="Arial" pitchFamily="34" charset="0"/>
              </a:rPr>
              <a:t> </a:t>
            </a:r>
            <a:r>
              <a:rPr lang="en-US" sz="2400" dirty="0" err="1">
                <a:latin typeface="Arial" pitchFamily="34" charset="0"/>
                <a:cs typeface="Arial" pitchFamily="34" charset="0"/>
              </a:rPr>
              <a:t>tên</a:t>
            </a:r>
            <a:r>
              <a:rPr lang="en-US" sz="2400" dirty="0">
                <a:latin typeface="Arial" pitchFamily="34" charset="0"/>
                <a:cs typeface="Arial" pitchFamily="34" charset="0"/>
              </a:rPr>
              <a:t> WEP </a:t>
            </a:r>
            <a:r>
              <a:rPr lang="en-US" sz="2400" dirty="0" err="1">
                <a:latin typeface="Arial" pitchFamily="34" charset="0"/>
                <a:cs typeface="Arial" pitchFamily="34" charset="0"/>
              </a:rPr>
              <a:t>xuất</a:t>
            </a:r>
            <a:r>
              <a:rPr lang="en-US" sz="2400" dirty="0">
                <a:latin typeface="Arial" pitchFamily="34" charset="0"/>
                <a:cs typeface="Arial" pitchFamily="34" charset="0"/>
              </a:rPr>
              <a:t> </a:t>
            </a:r>
            <a:r>
              <a:rPr lang="en-US" sz="2400" dirty="0" err="1">
                <a:latin typeface="Arial" pitchFamily="34" charset="0"/>
                <a:cs typeface="Arial" pitchFamily="34" charset="0"/>
              </a:rPr>
              <a:t>phát</a:t>
            </a:r>
            <a:r>
              <a:rPr lang="en-US" sz="2400" dirty="0">
                <a:latin typeface="Arial" pitchFamily="34" charset="0"/>
                <a:cs typeface="Arial" pitchFamily="34" charset="0"/>
              </a:rPr>
              <a:t> </a:t>
            </a:r>
            <a:r>
              <a:rPr lang="en-US" sz="2400" dirty="0" err="1">
                <a:latin typeface="Arial" pitchFamily="34" charset="0"/>
                <a:cs typeface="Arial" pitchFamily="34" charset="0"/>
              </a:rPr>
              <a:t>từ</a:t>
            </a:r>
            <a:r>
              <a:rPr lang="en-US" sz="2400" dirty="0">
                <a:latin typeface="Arial" pitchFamily="34" charset="0"/>
                <a:cs typeface="Arial" pitchFamily="34" charset="0"/>
              </a:rPr>
              <a:t> ý </a:t>
            </a:r>
            <a:r>
              <a:rPr lang="en-US" sz="2400" dirty="0" err="1">
                <a:latin typeface="Arial" pitchFamily="34" charset="0"/>
                <a:cs typeface="Arial" pitchFamily="34" charset="0"/>
              </a:rPr>
              <a:t>tưởng</a:t>
            </a:r>
            <a:r>
              <a:rPr lang="en-US" sz="2400" dirty="0">
                <a:latin typeface="Arial" pitchFamily="34" charset="0"/>
                <a:cs typeface="Arial" pitchFamily="34" charset="0"/>
              </a:rPr>
              <a:t> </a:t>
            </a:r>
            <a:r>
              <a:rPr lang="en-US" sz="2400" dirty="0" err="1">
                <a:latin typeface="Arial" pitchFamily="34" charset="0"/>
                <a:cs typeface="Arial" pitchFamily="34" charset="0"/>
              </a:rPr>
              <a:t>rằng</a:t>
            </a:r>
            <a:r>
              <a:rPr lang="en-US" sz="2400" dirty="0">
                <a:latin typeface="Arial" pitchFamily="34" charset="0"/>
                <a:cs typeface="Arial" pitchFamily="34" charset="0"/>
              </a:rPr>
              <a:t> </a:t>
            </a:r>
            <a:r>
              <a:rPr lang="en-US" sz="2400" dirty="0" err="1">
                <a:latin typeface="Arial" pitchFamily="34" charset="0"/>
                <a:cs typeface="Arial" pitchFamily="34" charset="0"/>
              </a:rPr>
              <a:t>thuật</a:t>
            </a:r>
            <a:r>
              <a:rPr lang="en-US" sz="2400" dirty="0">
                <a:latin typeface="Arial" pitchFamily="34" charset="0"/>
                <a:cs typeface="Arial" pitchFamily="34" charset="0"/>
              </a:rPr>
              <a:t> </a:t>
            </a:r>
            <a:r>
              <a:rPr lang="en-US" sz="2400" dirty="0" err="1">
                <a:latin typeface="Arial" pitchFamily="34" charset="0"/>
                <a:cs typeface="Arial" pitchFamily="34" charset="0"/>
              </a:rPr>
              <a:t>toán</a:t>
            </a:r>
            <a:r>
              <a:rPr lang="en-US" sz="2400" dirty="0">
                <a:latin typeface="Arial" pitchFamily="34" charset="0"/>
                <a:cs typeface="Arial" pitchFamily="34" charset="0"/>
              </a:rPr>
              <a:t> </a:t>
            </a:r>
            <a:r>
              <a:rPr lang="en-US" sz="2400" dirty="0" err="1">
                <a:latin typeface="Arial" pitchFamily="34" charset="0"/>
                <a:cs typeface="Arial" pitchFamily="34" charset="0"/>
              </a:rPr>
              <a:t>này</a:t>
            </a:r>
            <a:r>
              <a:rPr lang="en-US" sz="2400" dirty="0">
                <a:latin typeface="Arial" pitchFamily="34" charset="0"/>
                <a:cs typeface="Arial" pitchFamily="34" charset="0"/>
              </a:rPr>
              <a:t>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cung</a:t>
            </a:r>
            <a:r>
              <a:rPr lang="en-US" sz="2400" dirty="0">
                <a:latin typeface="Arial" pitchFamily="34" charset="0"/>
                <a:cs typeface="Arial" pitchFamily="34" charset="0"/>
              </a:rPr>
              <a:t> </a:t>
            </a:r>
            <a:r>
              <a:rPr lang="en-US" sz="2400" dirty="0" err="1">
                <a:latin typeface="Arial" pitchFamily="34" charset="0"/>
                <a:cs typeface="Arial" pitchFamily="34" charset="0"/>
              </a:rPr>
              <a:t>cấp</a:t>
            </a:r>
            <a:r>
              <a:rPr lang="en-US" sz="2400" dirty="0">
                <a:latin typeface="Arial" pitchFamily="34" charset="0"/>
                <a:cs typeface="Arial" pitchFamily="34" charset="0"/>
              </a:rPr>
              <a:t> </a:t>
            </a:r>
            <a:r>
              <a:rPr lang="en-US" sz="2400" dirty="0" err="1">
                <a:latin typeface="Arial" pitchFamily="34" charset="0"/>
                <a:cs typeface="Arial" pitchFamily="34" charset="0"/>
              </a:rPr>
              <a:t>thuộc</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a:t>
            </a:r>
            <a:r>
              <a:rPr lang="en-US" sz="2400" dirty="0" err="1">
                <a:latin typeface="Arial" pitchFamily="34" charset="0"/>
                <a:cs typeface="Arial" pitchFamily="34" charset="0"/>
              </a:rPr>
              <a:t>bảo</a:t>
            </a:r>
            <a:r>
              <a:rPr lang="en-US" sz="2400" dirty="0">
                <a:latin typeface="Arial" pitchFamily="34" charset="0"/>
                <a:cs typeface="Arial" pitchFamily="34" charset="0"/>
              </a:rPr>
              <a:t> </a:t>
            </a:r>
            <a:r>
              <a:rPr lang="en-US" sz="2400" dirty="0" err="1">
                <a:latin typeface="Arial" pitchFamily="34" charset="0"/>
                <a:cs typeface="Arial" pitchFamily="34" charset="0"/>
              </a:rPr>
              <a:t>mật</a:t>
            </a:r>
            <a:r>
              <a:rPr lang="en-US" sz="2400" dirty="0">
                <a:latin typeface="Arial" pitchFamily="34" charset="0"/>
                <a:cs typeface="Arial" pitchFamily="34" charset="0"/>
              </a:rPr>
              <a:t> </a:t>
            </a:r>
            <a:r>
              <a:rPr lang="en-US" sz="2400" dirty="0" err="1">
                <a:latin typeface="Arial" pitchFamily="34" charset="0"/>
                <a:cs typeface="Arial" pitchFamily="34" charset="0"/>
              </a:rPr>
              <a:t>như</a:t>
            </a:r>
            <a:r>
              <a:rPr lang="en-US" sz="2400" dirty="0">
                <a:latin typeface="Arial" pitchFamily="34" charset="0"/>
                <a:cs typeface="Arial" pitchFamily="34" charset="0"/>
              </a:rPr>
              <a:t> </a:t>
            </a:r>
            <a:r>
              <a:rPr lang="en-US" sz="2400" dirty="0" err="1">
                <a:latin typeface="Arial" pitchFamily="34" charset="0"/>
                <a:cs typeface="Arial" pitchFamily="34" charset="0"/>
              </a:rPr>
              <a:t>nhau</a:t>
            </a:r>
            <a:r>
              <a:rPr lang="en-US" sz="2400" dirty="0">
                <a:latin typeface="Arial" pitchFamily="34" charset="0"/>
                <a:cs typeface="Arial" pitchFamily="34" charset="0"/>
              </a:rPr>
              <a:t>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thiết</a:t>
            </a:r>
            <a:r>
              <a:rPr lang="en-US" sz="2400" dirty="0">
                <a:latin typeface="Arial" pitchFamily="34" charset="0"/>
                <a:cs typeface="Arial" pitchFamily="34" charset="0"/>
              </a:rPr>
              <a:t> </a:t>
            </a:r>
            <a:r>
              <a:rPr lang="en-US" sz="2400" dirty="0" err="1">
                <a:latin typeface="Arial" pitchFamily="34" charset="0"/>
                <a:cs typeface="Arial" pitchFamily="34" charset="0"/>
              </a:rPr>
              <a:t>bị</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dây</a:t>
            </a:r>
            <a:r>
              <a:rPr lang="en-US" sz="2400" dirty="0">
                <a:latin typeface="Arial" pitchFamily="34" charset="0"/>
                <a:cs typeface="Arial" pitchFamily="34" charset="0"/>
              </a:rPr>
              <a:t>.</a:t>
            </a:r>
          </a:p>
          <a:p>
            <a:pPr algn="just"/>
            <a:endParaRPr lang="en-US" sz="2400" dirty="0">
              <a:latin typeface="Arial" pitchFamily="34" charset="0"/>
              <a:cs typeface="Arial" pitchFamily="34" charset="0"/>
            </a:endParaRPr>
          </a:p>
          <a:p>
            <a:pPr algn="just"/>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tiêu</a:t>
            </a:r>
            <a:r>
              <a:rPr lang="en-US" sz="2400" dirty="0">
                <a:latin typeface="Arial" pitchFamily="34" charset="0"/>
                <a:cs typeface="Arial" pitchFamily="34" charset="0"/>
              </a:rPr>
              <a:t> </a:t>
            </a:r>
            <a:r>
              <a:rPr lang="en-US" sz="2400" dirty="0" err="1">
                <a:latin typeface="Arial" pitchFamily="34" charset="0"/>
                <a:cs typeface="Arial" pitchFamily="34" charset="0"/>
              </a:rPr>
              <a:t>chuẩn</a:t>
            </a:r>
            <a:r>
              <a:rPr lang="en-US" sz="2400" dirty="0">
                <a:latin typeface="Arial" pitchFamily="34" charset="0"/>
                <a:cs typeface="Arial" pitchFamily="34" charset="0"/>
              </a:rPr>
              <a:t> ban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thì</a:t>
            </a:r>
            <a:r>
              <a:rPr lang="en-US" sz="2400" dirty="0">
                <a:latin typeface="Arial" pitchFamily="34" charset="0"/>
                <a:cs typeface="Arial" pitchFamily="34" charset="0"/>
              </a:rPr>
              <a:t> </a:t>
            </a:r>
            <a:r>
              <a:rPr lang="en-US" sz="2400" dirty="0" err="1">
                <a:latin typeface="Arial" pitchFamily="34" charset="0"/>
                <a:cs typeface="Arial" pitchFamily="34" charset="0"/>
              </a:rPr>
              <a:t>chỉ</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loại</a:t>
            </a:r>
            <a:r>
              <a:rPr lang="en-US" sz="2400" dirty="0">
                <a:latin typeface="Arial" pitchFamily="34" charset="0"/>
                <a:cs typeface="Arial" pitchFamily="34" charset="0"/>
              </a:rPr>
              <a:t> key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40 bit </a:t>
            </a:r>
            <a:r>
              <a:rPr lang="en-US" sz="2400" dirty="0" err="1">
                <a:latin typeface="Arial" pitchFamily="34" charset="0"/>
                <a:cs typeface="Arial" pitchFamily="34" charset="0"/>
              </a:rPr>
              <a:t>nhưng</a:t>
            </a:r>
            <a:r>
              <a:rPr lang="en-US" sz="2400" dirty="0">
                <a:latin typeface="Arial" pitchFamily="34" charset="0"/>
                <a:cs typeface="Arial" pitchFamily="34" charset="0"/>
              </a:rPr>
              <a:t> </a:t>
            </a:r>
            <a:r>
              <a:rPr lang="en-US" sz="2400" dirty="0" err="1">
                <a:latin typeface="Arial" pitchFamily="34" charset="0"/>
                <a:cs typeface="Arial" pitchFamily="34" charset="0"/>
              </a:rPr>
              <a:t>vì</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bit </a:t>
            </a:r>
            <a:r>
              <a:rPr lang="en-US" sz="2400" dirty="0" err="1">
                <a:latin typeface="Arial" pitchFamily="34" charset="0"/>
                <a:cs typeface="Arial" pitchFamily="34" charset="0"/>
              </a:rPr>
              <a:t>này</a:t>
            </a:r>
            <a:r>
              <a:rPr lang="en-US" sz="2400" dirty="0">
                <a:latin typeface="Arial" pitchFamily="34" charset="0"/>
                <a:cs typeface="Arial" pitchFamily="34" charset="0"/>
              </a:rPr>
              <a:t> </a:t>
            </a:r>
            <a:r>
              <a:rPr lang="en-US" sz="2400" dirty="0" err="1">
                <a:latin typeface="Arial" pitchFamily="34" charset="0"/>
                <a:cs typeface="Arial" pitchFamily="34" charset="0"/>
              </a:rPr>
              <a:t>thì</a:t>
            </a:r>
            <a:r>
              <a:rPr lang="en-US" sz="2400" dirty="0">
                <a:latin typeface="Arial" pitchFamily="34" charset="0"/>
                <a:cs typeface="Arial" pitchFamily="34" charset="0"/>
              </a:rPr>
              <a:t> </a:t>
            </a:r>
            <a:r>
              <a:rPr lang="en-US" sz="2400" dirty="0" err="1">
                <a:latin typeface="Arial" pitchFamily="34" charset="0"/>
                <a:cs typeface="Arial" pitchFamily="34" charset="0"/>
              </a:rPr>
              <a:t>rất</a:t>
            </a:r>
            <a:r>
              <a:rPr lang="en-US" sz="2400" dirty="0">
                <a:latin typeface="Arial" pitchFamily="34" charset="0"/>
                <a:cs typeface="Arial" pitchFamily="34" charset="0"/>
              </a:rPr>
              <a:t> </a:t>
            </a:r>
            <a:r>
              <a:rPr lang="en-US" sz="2400" dirty="0" err="1">
                <a:latin typeface="Arial" pitchFamily="34" charset="0"/>
                <a:cs typeface="Arial" pitchFamily="34" charset="0"/>
              </a:rPr>
              <a:t>nhiều</a:t>
            </a:r>
            <a:r>
              <a:rPr lang="en-US" sz="2400" dirty="0">
                <a:latin typeface="Arial" pitchFamily="34" charset="0"/>
                <a:cs typeface="Arial" pitchFamily="34" charset="0"/>
              </a:rPr>
              <a:t> </a:t>
            </a:r>
            <a:r>
              <a:rPr lang="en-US" sz="2400" dirty="0" err="1">
                <a:latin typeface="Arial" pitchFamily="34" charset="0"/>
                <a:cs typeface="Arial" pitchFamily="34" charset="0"/>
              </a:rPr>
              <a:t>tổ</a:t>
            </a:r>
            <a:r>
              <a:rPr lang="en-US" sz="2400" dirty="0">
                <a:latin typeface="Arial" pitchFamily="34" charset="0"/>
                <a:cs typeface="Arial" pitchFamily="34" charset="0"/>
              </a:rPr>
              <a:t> </a:t>
            </a:r>
            <a:r>
              <a:rPr lang="en-US" sz="2400" dirty="0" err="1">
                <a:latin typeface="Arial" pitchFamily="34" charset="0"/>
                <a:cs typeface="Arial" pitchFamily="34" charset="0"/>
              </a:rPr>
              <a:t>chức</a:t>
            </a:r>
            <a:r>
              <a:rPr lang="en-US" sz="2400" dirty="0">
                <a:latin typeface="Arial" pitchFamily="34" charset="0"/>
                <a:cs typeface="Arial" pitchFamily="34" charset="0"/>
              </a:rPr>
              <a:t> </a:t>
            </a:r>
            <a:r>
              <a:rPr lang="en-US" sz="2400" dirty="0" err="1">
                <a:latin typeface="Arial" pitchFamily="34" charset="0"/>
                <a:cs typeface="Arial" pitchFamily="34" charset="0"/>
              </a:rPr>
              <a:t>đã</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thể</a:t>
            </a:r>
            <a:r>
              <a:rPr lang="en-US" sz="2400" dirty="0">
                <a:latin typeface="Arial" pitchFamily="34" charset="0"/>
                <a:cs typeface="Arial" pitchFamily="34" charset="0"/>
              </a:rPr>
              <a:t> </a:t>
            </a:r>
            <a:r>
              <a:rPr lang="en-US" sz="2400" dirty="0" err="1">
                <a:latin typeface="Arial" pitchFamily="34" charset="0"/>
                <a:cs typeface="Arial" pitchFamily="34" charset="0"/>
              </a:rPr>
              <a:t>bẻ</a:t>
            </a:r>
            <a:r>
              <a:rPr lang="en-US" sz="2400" dirty="0">
                <a:latin typeface="Arial" pitchFamily="34" charset="0"/>
                <a:cs typeface="Arial" pitchFamily="34" charset="0"/>
              </a:rPr>
              <a:t> </a:t>
            </a:r>
            <a:r>
              <a:rPr lang="en-US" sz="2400" dirty="0" err="1">
                <a:latin typeface="Arial" pitchFamily="34" charset="0"/>
                <a:cs typeface="Arial" pitchFamily="34" charset="0"/>
              </a:rPr>
              <a:t>khóa</a:t>
            </a:r>
            <a:r>
              <a:rPr lang="en-US" sz="2400" dirty="0">
                <a:latin typeface="Arial" pitchFamily="34" charset="0"/>
                <a:cs typeface="Arial" pitchFamily="34" charset="0"/>
              </a:rPr>
              <a:t>. </a:t>
            </a:r>
          </a:p>
          <a:p>
            <a:pPr algn="just"/>
            <a:endParaRPr lang="en-US" sz="2400" dirty="0">
              <a:latin typeface="Arial" pitchFamily="34" charset="0"/>
              <a:cs typeface="Arial" pitchFamily="34" charset="0"/>
            </a:endParaRPr>
          </a:p>
          <a:p>
            <a:pPr algn="just"/>
            <a:r>
              <a:rPr lang="en-US" sz="2400" dirty="0" err="1">
                <a:latin typeface="Arial" pitchFamily="34" charset="0"/>
                <a:cs typeface="Arial" pitchFamily="34" charset="0"/>
              </a:rPr>
              <a:t>Vì</a:t>
            </a:r>
            <a:r>
              <a:rPr lang="en-US" sz="2400" dirty="0">
                <a:latin typeface="Arial" pitchFamily="34" charset="0"/>
                <a:cs typeface="Arial" pitchFamily="34" charset="0"/>
              </a:rPr>
              <a:t> </a:t>
            </a:r>
            <a:r>
              <a:rPr lang="en-US" sz="2400" dirty="0" err="1">
                <a:latin typeface="Arial" pitchFamily="34" charset="0"/>
                <a:cs typeface="Arial" pitchFamily="34" charset="0"/>
              </a:rPr>
              <a:t>thế</a:t>
            </a:r>
            <a:r>
              <a:rPr lang="en-US" sz="2400" dirty="0">
                <a:latin typeface="Arial" pitchFamily="34" charset="0"/>
                <a:cs typeface="Arial" pitchFamily="34" charset="0"/>
              </a:rPr>
              <a:t>, </a:t>
            </a:r>
            <a:r>
              <a:rPr lang="en-US" sz="2400" dirty="0" err="1">
                <a:latin typeface="Arial" pitchFamily="34" charset="0"/>
                <a:cs typeface="Arial" pitchFamily="34" charset="0"/>
              </a:rPr>
              <a:t>nhiều</a:t>
            </a:r>
            <a:r>
              <a:rPr lang="en-US" sz="2400" dirty="0">
                <a:latin typeface="Arial" pitchFamily="34" charset="0"/>
                <a:cs typeface="Arial" pitchFamily="34" charset="0"/>
              </a:rPr>
              <a:t> </a:t>
            </a:r>
            <a:r>
              <a:rPr lang="en-US" sz="2400" dirty="0" err="1">
                <a:latin typeface="Arial" pitchFamily="34" charset="0"/>
                <a:cs typeface="Arial" pitchFamily="34" charset="0"/>
              </a:rPr>
              <a:t>nhà</a:t>
            </a:r>
            <a:r>
              <a:rPr lang="en-US" sz="2400" dirty="0">
                <a:latin typeface="Arial" pitchFamily="34" charset="0"/>
                <a:cs typeface="Arial" pitchFamily="34" charset="0"/>
              </a:rPr>
              <a:t> </a:t>
            </a:r>
            <a:r>
              <a:rPr lang="en-US" sz="2400" dirty="0" err="1">
                <a:latin typeface="Arial" pitchFamily="34" charset="0"/>
                <a:cs typeface="Arial" pitchFamily="34" charset="0"/>
              </a:rPr>
              <a:t>sản</a:t>
            </a:r>
            <a:r>
              <a:rPr lang="en-US" sz="2400" dirty="0">
                <a:latin typeface="Arial" pitchFamily="34" charset="0"/>
                <a:cs typeface="Arial" pitchFamily="34" charset="0"/>
              </a:rPr>
              <a:t> </a:t>
            </a:r>
            <a:r>
              <a:rPr lang="en-US" sz="2400" dirty="0" err="1">
                <a:latin typeface="Arial" pitchFamily="34" charset="0"/>
                <a:cs typeface="Arial" pitchFamily="34" charset="0"/>
              </a:rPr>
              <a:t>xuất</a:t>
            </a:r>
            <a:r>
              <a:rPr lang="en-US" sz="2400" dirty="0">
                <a:latin typeface="Arial" pitchFamily="34" charset="0"/>
                <a:cs typeface="Arial" pitchFamily="34" charset="0"/>
              </a:rPr>
              <a:t> </a:t>
            </a:r>
            <a:r>
              <a:rPr lang="en-US" sz="2400" dirty="0" err="1">
                <a:latin typeface="Arial" pitchFamily="34" charset="0"/>
                <a:cs typeface="Arial" pitchFamily="34" charset="0"/>
              </a:rPr>
              <a:t>đã</a:t>
            </a:r>
            <a:r>
              <a:rPr lang="en-US" sz="2400" dirty="0">
                <a:latin typeface="Arial" pitchFamily="34" charset="0"/>
                <a:cs typeface="Arial" pitchFamily="34" charset="0"/>
              </a:rPr>
              <a:t> </a:t>
            </a:r>
            <a:r>
              <a:rPr lang="en-US" sz="2400" dirty="0" err="1">
                <a:latin typeface="Arial" pitchFamily="34" charset="0"/>
                <a:cs typeface="Arial" pitchFamily="34" charset="0"/>
              </a:rPr>
              <a:t>mở</a:t>
            </a:r>
            <a:r>
              <a:rPr lang="en-US" sz="2400" dirty="0">
                <a:latin typeface="Arial" pitchFamily="34" charset="0"/>
                <a:cs typeface="Arial" pitchFamily="34" charset="0"/>
              </a:rPr>
              <a:t> </a:t>
            </a:r>
            <a:r>
              <a:rPr lang="en-US" sz="2400" dirty="0" err="1">
                <a:latin typeface="Arial" pitchFamily="34" charset="0"/>
                <a:cs typeface="Arial" pitchFamily="34" charset="0"/>
              </a:rPr>
              <a:t>rộng</a:t>
            </a:r>
            <a:r>
              <a:rPr lang="en-US" sz="2400" dirty="0">
                <a:latin typeface="Arial" pitchFamily="34" charset="0"/>
                <a:cs typeface="Arial" pitchFamily="34" charset="0"/>
              </a:rPr>
              <a:t> </a:t>
            </a:r>
            <a:r>
              <a:rPr lang="en-US" sz="2400" dirty="0" err="1">
                <a:latin typeface="Arial" pitchFamily="34" charset="0"/>
                <a:cs typeface="Arial" pitchFamily="34" charset="0"/>
              </a:rPr>
              <a:t>thêm</a:t>
            </a:r>
            <a:r>
              <a:rPr lang="en-US" sz="2400" dirty="0">
                <a:latin typeface="Arial" pitchFamily="34" charset="0"/>
                <a:cs typeface="Arial" pitchFamily="34" charset="0"/>
              </a:rPr>
              <a:t> key 104-bit (</a:t>
            </a:r>
            <a:r>
              <a:rPr lang="en-US" sz="2400" dirty="0" err="1">
                <a:latin typeface="Arial" pitchFamily="34" charset="0"/>
                <a:cs typeface="Arial" pitchFamily="34" charset="0"/>
              </a:rPr>
              <a:t>kết</a:t>
            </a:r>
            <a:r>
              <a:rPr lang="en-US" sz="2400" dirty="0">
                <a:latin typeface="Arial" pitchFamily="34" charset="0"/>
                <a:cs typeface="Arial" pitchFamily="34" charset="0"/>
              </a:rPr>
              <a:t> </a:t>
            </a:r>
            <a:r>
              <a:rPr lang="en-US" sz="2400" dirty="0" err="1">
                <a:latin typeface="Arial" pitchFamily="34" charset="0"/>
                <a:cs typeface="Arial" pitchFamily="34" charset="0"/>
              </a:rPr>
              <a:t>hợp</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24-bit IV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thành</a:t>
            </a:r>
            <a:r>
              <a:rPr lang="en-US" sz="2400" dirty="0">
                <a:latin typeface="Arial" pitchFamily="34" charset="0"/>
                <a:cs typeface="Arial" pitchFamily="34" charset="0"/>
              </a:rPr>
              <a:t> key 128-bit)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giảm</a:t>
            </a:r>
            <a:r>
              <a:rPr lang="en-US" sz="2400" dirty="0">
                <a:latin typeface="Arial" pitchFamily="34" charset="0"/>
                <a:cs typeface="Arial" pitchFamily="34" charset="0"/>
              </a:rPr>
              <a:t> </a:t>
            </a:r>
            <a:r>
              <a:rPr lang="en-US" sz="2400" dirty="0" err="1">
                <a:latin typeface="Arial" pitchFamily="34" charset="0"/>
                <a:cs typeface="Arial" pitchFamily="34" charset="0"/>
              </a:rPr>
              <a:t>khả</a:t>
            </a:r>
            <a:r>
              <a:rPr lang="en-US" sz="2400" dirty="0">
                <a:latin typeface="Arial" pitchFamily="34" charset="0"/>
                <a:cs typeface="Arial" pitchFamily="34" charset="0"/>
              </a:rPr>
              <a:t> </a:t>
            </a:r>
            <a:r>
              <a:rPr lang="en-US" sz="2400" dirty="0" err="1">
                <a:latin typeface="Arial" pitchFamily="34" charset="0"/>
                <a:cs typeface="Arial" pitchFamily="34" charset="0"/>
              </a:rPr>
              <a:t>năng</a:t>
            </a:r>
            <a:r>
              <a:rPr lang="en-US" sz="2400" dirty="0">
                <a:latin typeface="Arial" pitchFamily="34" charset="0"/>
                <a:cs typeface="Arial" pitchFamily="34" charset="0"/>
              </a:rPr>
              <a:t> </a:t>
            </a:r>
            <a:r>
              <a:rPr lang="en-US" sz="2400" dirty="0" err="1">
                <a:latin typeface="Arial" pitchFamily="34" charset="0"/>
                <a:cs typeface="Arial" pitchFamily="34" charset="0"/>
              </a:rPr>
              <a:t>tấn</a:t>
            </a:r>
            <a:r>
              <a:rPr lang="en-US" sz="2400" dirty="0">
                <a:latin typeface="Arial" pitchFamily="34" charset="0"/>
                <a:cs typeface="Arial" pitchFamily="34" charset="0"/>
              </a:rPr>
              <a:t> </a:t>
            </a:r>
            <a:r>
              <a:rPr lang="en-US" sz="2400" dirty="0" err="1">
                <a:latin typeface="Arial" pitchFamily="34" charset="0"/>
                <a:cs typeface="Arial" pitchFamily="34" charset="0"/>
              </a:rPr>
              <a:t>công</a:t>
            </a:r>
            <a:r>
              <a:rPr lang="en-US" sz="2400" dirty="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phương</a:t>
            </a:r>
            <a:r>
              <a:rPr lang="en-US" sz="2400" dirty="0">
                <a:latin typeface="Arial" pitchFamily="34" charset="0"/>
                <a:cs typeface="Arial" pitchFamily="34" charset="0"/>
              </a:rPr>
              <a:t> </a:t>
            </a:r>
            <a:r>
              <a:rPr lang="en-US" sz="2400" dirty="0" err="1">
                <a:latin typeface="Arial" pitchFamily="34" charset="0"/>
                <a:cs typeface="Arial" pitchFamily="34" charset="0"/>
              </a:rPr>
              <a:t>pháp</a:t>
            </a:r>
            <a:r>
              <a:rPr lang="en-US" sz="2400" dirty="0">
                <a:latin typeface="Arial" pitchFamily="34" charset="0"/>
                <a:cs typeface="Arial" pitchFamily="34" charset="0"/>
              </a:rPr>
              <a:t> brute-force.</a:t>
            </a:r>
          </a:p>
        </p:txBody>
      </p:sp>
    </p:spTree>
    <p:extLst>
      <p:ext uri="{BB962C8B-B14F-4D97-AF65-F5344CB8AC3E}">
        <p14:creationId xmlns:p14="http://schemas.microsoft.com/office/powerpoint/2010/main" val="165259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7199" y="1471945"/>
            <a:ext cx="11382499" cy="2677656"/>
          </a:xfrm>
          <a:prstGeom prst="rect">
            <a:avLst/>
          </a:prstGeom>
          <a:noFill/>
        </p:spPr>
        <p:txBody>
          <a:bodyPr wrap="square" rtlCol="0">
            <a:spAutoFit/>
          </a:bodyPr>
          <a:lstStyle/>
          <a:p>
            <a:pPr algn="just"/>
            <a:r>
              <a:rPr lang="en-US" sz="2400" b="1" u="sng" dirty="0">
                <a:solidFill>
                  <a:srgbClr val="C00000"/>
                </a:solidFill>
                <a:latin typeface="Arial" pitchFamily="34" charset="0"/>
                <a:cs typeface="Arial" pitchFamily="34" charset="0"/>
              </a:rPr>
              <a:t>1.1 </a:t>
            </a:r>
            <a:r>
              <a:rPr lang="en-US" sz="2400" b="1" u="sng" dirty="0" err="1">
                <a:solidFill>
                  <a:srgbClr val="C00000"/>
                </a:solidFill>
                <a:latin typeface="Arial" pitchFamily="34" charset="0"/>
                <a:cs typeface="Arial" pitchFamily="34" charset="0"/>
              </a:rPr>
              <a:t>Sơ</a:t>
            </a:r>
            <a:r>
              <a:rPr lang="en-US" sz="2400" b="1" u="sng" dirty="0">
                <a:solidFill>
                  <a:srgbClr val="C00000"/>
                </a:solidFill>
                <a:latin typeface="Arial" pitchFamily="34" charset="0"/>
                <a:cs typeface="Arial" pitchFamily="34" charset="0"/>
              </a:rPr>
              <a:t> </a:t>
            </a:r>
            <a:r>
              <a:rPr lang="en-US" sz="2400" b="1" u="sng" dirty="0" err="1">
                <a:solidFill>
                  <a:srgbClr val="C00000"/>
                </a:solidFill>
                <a:latin typeface="Arial" pitchFamily="34" charset="0"/>
                <a:cs typeface="Arial" pitchFamily="34" charset="0"/>
              </a:rPr>
              <a:t>nét</a:t>
            </a:r>
            <a:r>
              <a:rPr lang="en-US" sz="2400" b="1" u="sng" dirty="0">
                <a:solidFill>
                  <a:srgbClr val="C00000"/>
                </a:solidFill>
                <a:latin typeface="Arial" pitchFamily="34" charset="0"/>
                <a:cs typeface="Arial" pitchFamily="34" charset="0"/>
              </a:rPr>
              <a:t> </a:t>
            </a:r>
            <a:r>
              <a:rPr lang="en-US" sz="2400" b="1" u="sng" dirty="0" err="1">
                <a:solidFill>
                  <a:srgbClr val="C00000"/>
                </a:solidFill>
                <a:latin typeface="Arial" pitchFamily="34" charset="0"/>
                <a:cs typeface="Arial" pitchFamily="34" charset="0"/>
              </a:rPr>
              <a:t>về</a:t>
            </a:r>
            <a:r>
              <a:rPr lang="en-US" sz="2400" b="1" u="sng" dirty="0">
                <a:solidFill>
                  <a:srgbClr val="C00000"/>
                </a:solidFill>
                <a:latin typeface="Arial" pitchFamily="34" charset="0"/>
                <a:cs typeface="Arial" pitchFamily="34" charset="0"/>
              </a:rPr>
              <a:t> multicast, broadcast, unicast:</a:t>
            </a:r>
          </a:p>
          <a:p>
            <a:pPr algn="just"/>
            <a:r>
              <a:rPr lang="en-US" sz="2400" dirty="0">
                <a:latin typeface="Arial" pitchFamily="34" charset="0"/>
                <a:cs typeface="Arial" pitchFamily="34" charset="0"/>
              </a:rPr>
              <a:t>a) </a:t>
            </a:r>
            <a:r>
              <a:rPr lang="vi-VN" sz="2400" b="1" dirty="0"/>
              <a:t>Multicast </a:t>
            </a:r>
            <a:r>
              <a:rPr lang="en-US" sz="2400" dirty="0" err="1">
                <a:latin typeface="Arial" pitchFamily="34" charset="0"/>
                <a:cs typeface="Arial" pitchFamily="34" charset="0"/>
              </a:rPr>
              <a:t>là</a:t>
            </a:r>
            <a:r>
              <a:rPr lang="vi-VN" sz="2400" dirty="0"/>
              <a:t> thuật ngữ được sử dụng để mô tả cách thức truyền tin được gửi từ 1 hoặc nhiều điểm đến 1 tập hợp các điểm khác. Trong trường hợp này có thể </a:t>
            </a:r>
            <a:r>
              <a:rPr lang="vi-VN" sz="2400" b="1" dirty="0"/>
              <a:t>là</a:t>
            </a:r>
            <a:r>
              <a:rPr lang="vi-VN" sz="2400" dirty="0"/>
              <a:t> 1 hoặc nhiều người gửi, và thông tin được phân phối cho 1 tập hợp các điểm thu. </a:t>
            </a:r>
            <a:r>
              <a:rPr lang="vi-VN" sz="2400" b="1" dirty="0"/>
              <a:t>Multicast</a:t>
            </a:r>
            <a:r>
              <a:rPr lang="vi-VN" sz="2400" dirty="0"/>
              <a:t> hữu ích nếu 1 nhóm khách hàng yêu cầu 1 bộ dữ liệu chung cùng 1 lúc.</a:t>
            </a:r>
            <a:r>
              <a:rPr lang="en-US" sz="2400" dirty="0"/>
              <a:t> </a:t>
            </a:r>
            <a:r>
              <a:rPr lang="en-US" sz="2400" dirty="0" err="1">
                <a:latin typeface="Arial" pitchFamily="34" charset="0"/>
                <a:cs typeface="Arial" pitchFamily="34" charset="0"/>
              </a:rPr>
              <a:t>Việc</a:t>
            </a:r>
            <a:r>
              <a:rPr lang="en-US" sz="2400" dirty="0">
                <a:latin typeface="Arial" pitchFamily="34" charset="0"/>
                <a:cs typeface="Arial" pitchFamily="34" charset="0"/>
              </a:rPr>
              <a:t> </a:t>
            </a:r>
            <a:r>
              <a:rPr lang="en-US" sz="2400" dirty="0" err="1">
                <a:latin typeface="Arial" pitchFamily="34" charset="0"/>
                <a:cs typeface="Arial" pitchFamily="34" charset="0"/>
              </a:rPr>
              <a:t>truyền</a:t>
            </a:r>
            <a:r>
              <a:rPr lang="en-US" sz="2400" dirty="0">
                <a:latin typeface="Arial" pitchFamily="34" charset="0"/>
                <a:cs typeface="Arial" pitchFamily="34" charset="0"/>
              </a:rPr>
              <a:t> multicast </a:t>
            </a:r>
            <a:r>
              <a:rPr lang="en-US" sz="2400" dirty="0" err="1">
                <a:latin typeface="Arial" pitchFamily="34" charset="0"/>
                <a:cs typeface="Arial" pitchFamily="34" charset="0"/>
              </a:rPr>
              <a:t>giúp</a:t>
            </a:r>
            <a:r>
              <a:rPr lang="en-US" sz="2400" dirty="0">
                <a:latin typeface="Arial" pitchFamily="34" charset="0"/>
                <a:cs typeface="Arial" pitchFamily="34" charset="0"/>
              </a:rPr>
              <a:t> </a:t>
            </a:r>
            <a:r>
              <a:rPr lang="en-US" sz="2400" dirty="0" err="1">
                <a:latin typeface="Arial" pitchFamily="34" charset="0"/>
                <a:cs typeface="Arial" pitchFamily="34" charset="0"/>
              </a:rPr>
              <a:t>tiết</a:t>
            </a:r>
            <a:r>
              <a:rPr lang="en-US" sz="2400" dirty="0">
                <a:latin typeface="Arial" pitchFamily="34" charset="0"/>
                <a:cs typeface="Arial" pitchFamily="34" charset="0"/>
              </a:rPr>
              <a:t> </a:t>
            </a:r>
            <a:r>
              <a:rPr lang="en-US" sz="2400" dirty="0" err="1">
                <a:latin typeface="Arial" pitchFamily="34" charset="0"/>
                <a:cs typeface="Arial" pitchFamily="34" charset="0"/>
              </a:rPr>
              <a:t>kiệm</a:t>
            </a:r>
            <a:r>
              <a:rPr lang="en-US" sz="2400" dirty="0">
                <a:latin typeface="Arial" pitchFamily="34" charset="0"/>
                <a:cs typeface="Arial" pitchFamily="34" charset="0"/>
              </a:rPr>
              <a:t> </a:t>
            </a:r>
            <a:r>
              <a:rPr lang="en-US" sz="2400" dirty="0" err="1">
                <a:latin typeface="Arial" pitchFamily="34" charset="0"/>
                <a:cs typeface="Arial" pitchFamily="34" charset="0"/>
              </a:rPr>
              <a:t>băng</a:t>
            </a:r>
            <a:r>
              <a:rPr lang="en-US" sz="2400" dirty="0">
                <a:latin typeface="Arial" pitchFamily="34" charset="0"/>
                <a:cs typeface="Arial" pitchFamily="34" charset="0"/>
              </a:rPr>
              <a:t> </a:t>
            </a:r>
            <a:r>
              <a:rPr lang="en-US" sz="2400" dirty="0" err="1">
                <a:latin typeface="Arial" pitchFamily="34" charset="0"/>
                <a:cs typeface="Arial" pitchFamily="34" charset="0"/>
              </a:rPr>
              <a:t>thông</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cách</a:t>
            </a:r>
            <a:r>
              <a:rPr lang="en-US" sz="2400" dirty="0">
                <a:latin typeface="Arial" pitchFamily="34" charset="0"/>
                <a:cs typeface="Arial" pitchFamily="34" charset="0"/>
              </a:rPr>
              <a:t> </a:t>
            </a:r>
            <a:r>
              <a:rPr lang="en-US" sz="2400" dirty="0" err="1">
                <a:latin typeface="Arial" pitchFamily="34" charset="0"/>
                <a:cs typeface="Arial" pitchFamily="34" charset="0"/>
              </a:rPr>
              <a:t>đáng</a:t>
            </a:r>
            <a:r>
              <a:rPr lang="en-US" sz="2400" dirty="0">
                <a:latin typeface="Arial" pitchFamily="34" charset="0"/>
                <a:cs typeface="Arial" pitchFamily="34" charset="0"/>
              </a:rPr>
              <a:t> </a:t>
            </a:r>
            <a:r>
              <a:rPr lang="en-US" sz="2400" err="1">
                <a:latin typeface="Arial" pitchFamily="34" charset="0"/>
                <a:cs typeface="Arial" pitchFamily="34" charset="0"/>
              </a:rPr>
              <a:t>kể</a:t>
            </a:r>
            <a:r>
              <a:rPr lang="en-US" sz="2400">
                <a:latin typeface="Arial" pitchFamily="34" charset="0"/>
                <a:cs typeface="Arial" pitchFamily="34" charset="0"/>
              </a:rPr>
              <a:t>.</a:t>
            </a:r>
            <a:endParaRPr lang="en-US" sz="2400" dirty="0">
              <a:latin typeface="Arial" pitchFamily="34" charset="0"/>
              <a:cs typeface="Arial" pitchFamily="34" charset="0"/>
            </a:endParaRPr>
          </a:p>
          <a:p>
            <a:pPr algn="just"/>
            <a:endParaRPr lang="en-US" sz="2400" dirty="0">
              <a:latin typeface="Arial" pitchFamily="34" charset="0"/>
              <a:cs typeface="Arial" pitchFamily="34"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732" y="4036754"/>
            <a:ext cx="3527268" cy="2355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116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1772" y="1275091"/>
            <a:ext cx="10528465" cy="4524315"/>
          </a:xfrm>
          <a:prstGeom prst="rect">
            <a:avLst/>
          </a:prstGeom>
          <a:noFill/>
        </p:spPr>
        <p:txBody>
          <a:bodyPr wrap="square" rtlCol="0">
            <a:spAutoFit/>
          </a:bodyPr>
          <a:lstStyle/>
          <a:p>
            <a:r>
              <a:rPr lang="en-US" sz="2400" dirty="0">
                <a:latin typeface="Arial" pitchFamily="34" charset="0"/>
                <a:cs typeface="Arial" pitchFamily="34" charset="0"/>
              </a:rPr>
              <a:t>b) </a:t>
            </a:r>
            <a:r>
              <a:rPr lang="en-US" sz="2400" b="1" dirty="0">
                <a:latin typeface="Arial" pitchFamily="34" charset="0"/>
                <a:cs typeface="Arial" pitchFamily="34" charset="0"/>
              </a:rPr>
              <a:t>Broadcast:</a:t>
            </a:r>
          </a:p>
          <a:p>
            <a:r>
              <a:rPr lang="vi-VN" sz="2400" dirty="0"/>
              <a:t>Broadcas</a:t>
            </a:r>
            <a:r>
              <a:rPr lang="en-US" sz="2400" dirty="0"/>
              <a:t>t</a:t>
            </a:r>
            <a:r>
              <a:rPr lang="vi-VN" sz="2400" dirty="0"/>
              <a:t> là thuật ngữ được sử dụng để mô tả cách thức truyền tin được gửi từ 1 điểm đến tất cả các điểm khác. Trong trường hợp này, có 1 nguồn gửi nhưng thông tin được gửi đến tất cả các nguồn nhận trong cùng 1 kết nối.</a:t>
            </a:r>
            <a:endParaRPr lang="en-US" sz="2400" dirty="0"/>
          </a:p>
          <a:p>
            <a:br>
              <a:rPr lang="vi-VN" sz="2400" dirty="0"/>
            </a:br>
            <a:r>
              <a:rPr lang="vi-VN" sz="2400" dirty="0"/>
              <a:t>Broadcast được hỗ trợ trong hầu hết các mạng LAN (VD: Ethernet), được sử dụng để gửi cùng 1 thông điệp cho tất cả các máy tính trong mạng LAN (ví dụ như bản tin ARP: giao thức phân giải địa chỉ, truy vấn địa chỉ của tất cả các máy tính trong cùng 1 mạng LAN). Giao thức lớp mạng (Ipv4) cũng hỗ trợ kiểu truyền Broadcast, cho phép các gói tin được gửi đến mọi thiết bị trong cùng 1 mạng.</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6086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65955" y="1819477"/>
            <a:ext cx="6109406" cy="2824238"/>
          </a:xfrm>
        </p:spPr>
      </p:pic>
    </p:spTree>
    <p:extLst>
      <p:ext uri="{BB962C8B-B14F-4D97-AF65-F5344CB8AC3E}">
        <p14:creationId xmlns:p14="http://schemas.microsoft.com/office/powerpoint/2010/main" val="1531900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9600" y="1489146"/>
            <a:ext cx="10897590" cy="4154984"/>
          </a:xfrm>
          <a:prstGeom prst="rect">
            <a:avLst/>
          </a:prstGeom>
          <a:noFill/>
        </p:spPr>
        <p:txBody>
          <a:bodyPr wrap="square" rtlCol="0">
            <a:spAutoFit/>
          </a:bodyPr>
          <a:lstStyle/>
          <a:p>
            <a:pPr algn="just"/>
            <a:r>
              <a:rPr lang="en-US" sz="2400" dirty="0">
                <a:latin typeface="Arial" pitchFamily="34" charset="0"/>
                <a:cs typeface="Arial" pitchFamily="34" charset="0"/>
              </a:rPr>
              <a:t>c) </a:t>
            </a:r>
            <a:r>
              <a:rPr lang="en-US" sz="2400" b="1" dirty="0">
                <a:latin typeface="Arial" pitchFamily="34" charset="0"/>
                <a:cs typeface="Arial" pitchFamily="34" charset="0"/>
              </a:rPr>
              <a:t>Unicast:</a:t>
            </a:r>
          </a:p>
          <a:p>
            <a:pPr algn="just"/>
            <a:r>
              <a:rPr lang="vi-VN" sz="2400" dirty="0"/>
              <a:t>Unicast là 1 thuật ngữ được sử dụng để mô tả cách thức truyền tin được gửi từ 1 điểm đến 1 điểm khác. Trong trường hợp này chỉ có 1 nguồn gửi và 1 nguồn nhận.</a:t>
            </a:r>
            <a:br>
              <a:rPr lang="vi-VN" sz="2400" dirty="0"/>
            </a:br>
            <a:br>
              <a:rPr lang="vi-VN" sz="2400" dirty="0"/>
            </a:br>
            <a:r>
              <a:rPr lang="vi-VN" sz="2400" dirty="0"/>
              <a:t>Việc truyền Unicast, trong đó 1 gói tin được gửi từ 1 nguồn duy nhất đến 1 địa điểm được quy định, vẫn là hình thức truyền chủ yếu trong mạng LAN và Internet.Tất cả các mạng LAN (VD: Ethernet) và mạng IP hỗ trợ chế độ Unicast, các ứng dụng sử dụng phương thức vận chuyển giao thức TCP ví dụ như Http, Smtp, Ftp, Telnet).</a:t>
            </a:r>
            <a:endParaRPr lang="en-US" sz="2400" dirty="0"/>
          </a:p>
          <a:p>
            <a:pPr algn="just"/>
            <a:endParaRPr lang="en-US" sz="2400" dirty="0">
              <a:latin typeface="Arial" pitchFamily="34" charset="0"/>
              <a:cs typeface="Arial" pitchFamily="34"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4314" y="5134826"/>
            <a:ext cx="2002876" cy="136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534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830997"/>
          </a:xfrm>
          <a:prstGeom prst="rect">
            <a:avLst/>
          </a:prstGeom>
          <a:noFill/>
        </p:spPr>
        <p:txBody>
          <a:bodyPr wrap="square" rtlCol="0">
            <a:spAutoFit/>
          </a:bodyPr>
          <a:lstStyle/>
          <a:p>
            <a:r>
              <a:rPr lang="vi-VN" sz="2400">
                <a:solidFill>
                  <a:schemeClr val="bg1"/>
                </a:solidFill>
                <a:latin typeface="Myriad Set Pro" panose="02000400000000000000" pitchFamily="2" charset="0"/>
              </a:rPr>
              <a:t>Broadcast là cách thức truyền tin như thế nào?</a:t>
            </a:r>
          </a:p>
        </p:txBody>
      </p:sp>
      <p:sp>
        <p:nvSpPr>
          <p:cNvPr id="12" name="Cross 11"/>
          <p:cNvSpPr/>
          <p:nvPr/>
        </p:nvSpPr>
        <p:spPr>
          <a:xfrm>
            <a:off x="2440852" y="454246"/>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095049" y="583870"/>
            <a:ext cx="5673502" cy="831738"/>
            <a:chOff x="6095049" y="583870"/>
            <a:chExt cx="5673502" cy="831738"/>
          </a:xfrm>
        </p:grpSpPr>
        <p:sp>
          <p:nvSpPr>
            <p:cNvPr id="11" name="Rectangle 10"/>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A</a:t>
              </a:r>
            </a:p>
          </p:txBody>
        </p:sp>
        <p:sp>
          <p:nvSpPr>
            <p:cNvPr id="18" name="TextBox 17"/>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Gửi từ 1 điểm đến 1 điểm khác</a:t>
              </a:r>
              <a:endParaRPr lang="fr-CA" sz="2400">
                <a:solidFill>
                  <a:schemeClr val="tx1">
                    <a:lumMod val="75000"/>
                    <a:lumOff val="25000"/>
                  </a:schemeClr>
                </a:solidFill>
                <a:latin typeface="Myriad Set Pro" panose="02000400000000000000" pitchFamily="2" charset="0"/>
              </a:endParaRPr>
            </a:p>
          </p:txBody>
        </p:sp>
      </p:grpSp>
      <p:grpSp>
        <p:nvGrpSpPr>
          <p:cNvPr id="13" name="Group 12"/>
          <p:cNvGrpSpPr/>
          <p:nvPr/>
        </p:nvGrpSpPr>
        <p:grpSpPr>
          <a:xfrm>
            <a:off x="6095049" y="1874990"/>
            <a:ext cx="5673502" cy="831738"/>
            <a:chOff x="6095049" y="583870"/>
            <a:chExt cx="5673502" cy="831738"/>
          </a:xfrm>
        </p:grpSpPr>
        <p:sp>
          <p:nvSpPr>
            <p:cNvPr id="16" name="Rectangle 15"/>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B</a:t>
              </a:r>
            </a:p>
          </p:txBody>
        </p:sp>
        <p:sp>
          <p:nvSpPr>
            <p:cNvPr id="17" name="TextBox 16"/>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Gửi từ nhiều điểm đến 1 điểm</a:t>
              </a:r>
              <a:endParaRPr lang="fr-CA" sz="2400">
                <a:solidFill>
                  <a:schemeClr val="tx1">
                    <a:lumMod val="75000"/>
                    <a:lumOff val="25000"/>
                  </a:schemeClr>
                </a:solidFill>
                <a:latin typeface="Myriad Set Pro" panose="02000400000000000000" pitchFamily="2" charset="0"/>
              </a:endParaRPr>
            </a:p>
          </p:txBody>
        </p:sp>
      </p:grpSp>
      <p:grpSp>
        <p:nvGrpSpPr>
          <p:cNvPr id="19" name="Group 18"/>
          <p:cNvGrpSpPr/>
          <p:nvPr/>
        </p:nvGrpSpPr>
        <p:grpSpPr>
          <a:xfrm>
            <a:off x="6095049" y="3166110"/>
            <a:ext cx="5673502" cy="870047"/>
            <a:chOff x="6095049" y="583870"/>
            <a:chExt cx="5673502" cy="870047"/>
          </a:xfrm>
        </p:grpSpPr>
        <p:sp>
          <p:nvSpPr>
            <p:cNvPr id="20" name="Rectangle 19"/>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C</a:t>
              </a:r>
            </a:p>
          </p:txBody>
        </p:sp>
        <p:sp>
          <p:nvSpPr>
            <p:cNvPr id="21" name="TextBox 20"/>
            <p:cNvSpPr txBox="1"/>
            <p:nvPr/>
          </p:nvSpPr>
          <p:spPr>
            <a:xfrm>
              <a:off x="7182417" y="622920"/>
              <a:ext cx="4586134" cy="830997"/>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Gửi từ 1 điểm đến tất cả điểm còn lại</a:t>
              </a:r>
            </a:p>
          </p:txBody>
        </p:sp>
      </p:grpSp>
      <p:grpSp>
        <p:nvGrpSpPr>
          <p:cNvPr id="22" name="Group 21"/>
          <p:cNvGrpSpPr/>
          <p:nvPr/>
        </p:nvGrpSpPr>
        <p:grpSpPr>
          <a:xfrm>
            <a:off x="6095049" y="4541882"/>
            <a:ext cx="5673502" cy="831738"/>
            <a:chOff x="6095049" y="583870"/>
            <a:chExt cx="5673502" cy="831738"/>
          </a:xfrm>
        </p:grpSpPr>
        <p:sp>
          <p:nvSpPr>
            <p:cNvPr id="23" name="Rectangle 22"/>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D</a:t>
              </a:r>
            </a:p>
          </p:txBody>
        </p:sp>
        <p:sp>
          <p:nvSpPr>
            <p:cNvPr id="24" name="TextBox 23"/>
            <p:cNvSpPr txBox="1"/>
            <p:nvPr/>
          </p:nvSpPr>
          <p:spPr>
            <a:xfrm>
              <a:off x="7182417" y="584611"/>
              <a:ext cx="4586134" cy="830997"/>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Gửi từ nhiều điểm đến nhiều điểm khác từng đôi một</a:t>
              </a:r>
              <a:endParaRPr lang="fr-CA" sz="2400">
                <a:solidFill>
                  <a:schemeClr val="tx1">
                    <a:lumMod val="75000"/>
                    <a:lumOff val="25000"/>
                  </a:schemeClr>
                </a:solidFill>
                <a:latin typeface="Myriad Set Pro" panose="02000400000000000000" pitchFamily="2" charset="0"/>
              </a:endParaRPr>
            </a:p>
          </p:txBody>
        </p:sp>
      </p:grpSp>
    </p:spTree>
    <p:extLst>
      <p:ext uri="{BB962C8B-B14F-4D97-AF65-F5344CB8AC3E}">
        <p14:creationId xmlns:p14="http://schemas.microsoft.com/office/powerpoint/2010/main" val="18333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86272" y="1663737"/>
            <a:ext cx="9654258" cy="3785652"/>
          </a:xfrm>
          <a:prstGeom prst="rect">
            <a:avLst/>
          </a:prstGeom>
          <a:noFill/>
        </p:spPr>
        <p:txBody>
          <a:bodyPr wrap="square" rtlCol="0">
            <a:spAutoFit/>
          </a:bodyPr>
          <a:lstStyle/>
          <a:p>
            <a:pPr algn="just" defTabSz="914400"/>
            <a:r>
              <a:rPr lang="en-US" sz="2400" b="1" u="sng" dirty="0">
                <a:solidFill>
                  <a:srgbClr val="C00000"/>
                </a:solidFill>
                <a:latin typeface="Arial" pitchFamily="34" charset="0"/>
                <a:cs typeface="Arial" pitchFamily="34" charset="0"/>
              </a:rPr>
              <a:t>1.2. WEP </a:t>
            </a:r>
            <a:r>
              <a:rPr lang="en-US" sz="2400" b="1" u="sng" dirty="0" err="1">
                <a:solidFill>
                  <a:srgbClr val="C00000"/>
                </a:solidFill>
                <a:latin typeface="Arial" pitchFamily="34" charset="0"/>
                <a:cs typeface="Arial" pitchFamily="34" charset="0"/>
              </a:rPr>
              <a:t>định</a:t>
            </a:r>
            <a:r>
              <a:rPr lang="en-US" sz="2400" b="1" u="sng" dirty="0">
                <a:solidFill>
                  <a:srgbClr val="C00000"/>
                </a:solidFill>
                <a:latin typeface="Arial" pitchFamily="34" charset="0"/>
                <a:cs typeface="Arial" pitchFamily="34" charset="0"/>
              </a:rPr>
              <a:t> </a:t>
            </a:r>
            <a:r>
              <a:rPr lang="en-US" sz="2400" b="1" u="sng" dirty="0" err="1">
                <a:solidFill>
                  <a:srgbClr val="C00000"/>
                </a:solidFill>
                <a:latin typeface="Arial" pitchFamily="34" charset="0"/>
                <a:cs typeface="Arial" pitchFamily="34" charset="0"/>
              </a:rPr>
              <a:t>nghĩa</a:t>
            </a:r>
            <a:r>
              <a:rPr lang="en-US" sz="2400" b="1" u="sng" dirty="0">
                <a:solidFill>
                  <a:srgbClr val="C00000"/>
                </a:solidFill>
                <a:latin typeface="Arial" pitchFamily="34" charset="0"/>
                <a:cs typeface="Arial" pitchFamily="34" charset="0"/>
              </a:rPr>
              <a:t> 2 shared keys</a:t>
            </a:r>
            <a:r>
              <a:rPr lang="en-US" sz="2400" dirty="0">
                <a:solidFill>
                  <a:prstClr val="black"/>
                </a:solidFill>
                <a:latin typeface="Arial" pitchFamily="34" charset="0"/>
                <a:cs typeface="Arial" pitchFamily="34" charset="0"/>
              </a:rPr>
              <a:t>: multicast/global key </a:t>
            </a:r>
            <a:r>
              <a:rPr lang="en-US" sz="2400" dirty="0" err="1">
                <a:solidFill>
                  <a:prstClr val="black"/>
                </a:solidFill>
                <a:latin typeface="Arial" pitchFamily="34" charset="0"/>
                <a:cs typeface="Arial" pitchFamily="34" charset="0"/>
              </a:rPr>
              <a:t>và</a:t>
            </a:r>
            <a:r>
              <a:rPr lang="en-US" sz="2400" dirty="0">
                <a:solidFill>
                  <a:prstClr val="black"/>
                </a:solidFill>
                <a:latin typeface="Arial" pitchFamily="34" charset="0"/>
                <a:cs typeface="Arial" pitchFamily="34" charset="0"/>
              </a:rPr>
              <a:t> unicast session key</a:t>
            </a:r>
          </a:p>
          <a:p>
            <a:pPr algn="just" defTabSz="914400"/>
            <a:endParaRPr lang="en-US" sz="2400" dirty="0">
              <a:solidFill>
                <a:prstClr val="black"/>
              </a:solidFill>
              <a:latin typeface="Arial" pitchFamily="34" charset="0"/>
              <a:cs typeface="Arial" pitchFamily="34" charset="0"/>
            </a:endParaRPr>
          </a:p>
          <a:p>
            <a:pPr marL="457200" indent="-457200" algn="just" defTabSz="914400">
              <a:buFontTx/>
              <a:buAutoNum type="arabicPeriod"/>
            </a:pPr>
            <a:r>
              <a:rPr lang="en-US" sz="2400" b="1" dirty="0">
                <a:solidFill>
                  <a:prstClr val="black"/>
                </a:solidFill>
                <a:latin typeface="Arial" pitchFamily="34" charset="0"/>
                <a:cs typeface="Arial" pitchFamily="34" charset="0"/>
              </a:rPr>
              <a:t>Multicast/global key</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là</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một</a:t>
            </a:r>
            <a:r>
              <a:rPr lang="en-US" sz="2400" dirty="0">
                <a:solidFill>
                  <a:prstClr val="black"/>
                </a:solidFill>
                <a:latin typeface="Arial" pitchFamily="34" charset="0"/>
                <a:cs typeface="Arial" pitchFamily="34" charset="0"/>
              </a:rPr>
              <a:t> key </a:t>
            </a:r>
            <a:r>
              <a:rPr lang="en-US" sz="2400" dirty="0" err="1">
                <a:solidFill>
                  <a:prstClr val="black"/>
                </a:solidFill>
                <a:latin typeface="Arial" pitchFamily="34" charset="0"/>
                <a:cs typeface="Arial" pitchFamily="34" charset="0"/>
              </a:rPr>
              <a:t>mã</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hóa</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nhằm</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bảo</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vệ</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đường</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truyền</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của</a:t>
            </a:r>
            <a:r>
              <a:rPr lang="en-US" sz="2400" dirty="0">
                <a:solidFill>
                  <a:prstClr val="black"/>
                </a:solidFill>
                <a:latin typeface="Arial" pitchFamily="34" charset="0"/>
                <a:cs typeface="Arial" pitchFamily="34" charset="0"/>
              </a:rPr>
              <a:t> multicast </a:t>
            </a:r>
            <a:r>
              <a:rPr lang="en-US" sz="2400" dirty="0" err="1">
                <a:solidFill>
                  <a:prstClr val="black"/>
                </a:solidFill>
                <a:latin typeface="Arial" pitchFamily="34" charset="0"/>
                <a:cs typeface="Arial" pitchFamily="34" charset="0"/>
              </a:rPr>
              <a:t>và</a:t>
            </a:r>
            <a:r>
              <a:rPr lang="en-US" sz="2400" dirty="0">
                <a:solidFill>
                  <a:prstClr val="black"/>
                </a:solidFill>
                <a:latin typeface="Arial" pitchFamily="34" charset="0"/>
                <a:cs typeface="Arial" pitchFamily="34" charset="0"/>
              </a:rPr>
              <a:t> broadcast </a:t>
            </a:r>
            <a:r>
              <a:rPr lang="en-US" sz="2400" dirty="0" err="1">
                <a:solidFill>
                  <a:prstClr val="black"/>
                </a:solidFill>
                <a:latin typeface="Arial" pitchFamily="34" charset="0"/>
                <a:cs typeface="Arial" pitchFamily="34" charset="0"/>
              </a:rPr>
              <a:t>từ</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một</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điểm</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truy</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cập</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không</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dây</a:t>
            </a:r>
            <a:r>
              <a:rPr lang="en-US" sz="2400" dirty="0">
                <a:solidFill>
                  <a:prstClr val="black"/>
                </a:solidFill>
                <a:latin typeface="Arial" pitchFamily="34" charset="0"/>
                <a:cs typeface="Arial" pitchFamily="34" charset="0"/>
              </a:rPr>
              <a:t> (wireless access point) </a:t>
            </a:r>
            <a:r>
              <a:rPr lang="en-US" sz="2400" dirty="0" err="1">
                <a:solidFill>
                  <a:prstClr val="black"/>
                </a:solidFill>
                <a:latin typeface="Arial" pitchFamily="34" charset="0"/>
                <a:cs typeface="Arial" pitchFamily="34" charset="0"/>
              </a:rPr>
              <a:t>đến</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tất</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cả</a:t>
            </a:r>
            <a:r>
              <a:rPr lang="en-US" sz="2400" dirty="0">
                <a:solidFill>
                  <a:prstClr val="black"/>
                </a:solidFill>
                <a:latin typeface="Arial" pitchFamily="34" charset="0"/>
                <a:cs typeface="Arial" pitchFamily="34" charset="0"/>
              </a:rPr>
              <a:t> client </a:t>
            </a:r>
            <a:r>
              <a:rPr lang="en-US" sz="2400" dirty="0" err="1">
                <a:solidFill>
                  <a:prstClr val="black"/>
                </a:solidFill>
                <a:latin typeface="Arial" pitchFamily="34" charset="0"/>
                <a:cs typeface="Arial" pitchFamily="34" charset="0"/>
              </a:rPr>
              <a:t>liên</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kết</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với</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nó</a:t>
            </a:r>
            <a:r>
              <a:rPr lang="en-US" sz="2400" dirty="0">
                <a:solidFill>
                  <a:prstClr val="black"/>
                </a:solidFill>
                <a:latin typeface="Arial" pitchFamily="34" charset="0"/>
                <a:cs typeface="Arial" pitchFamily="34" charset="0"/>
              </a:rPr>
              <a:t>.</a:t>
            </a:r>
          </a:p>
          <a:p>
            <a:pPr marL="457200" indent="-457200" algn="just" defTabSz="914400">
              <a:buFontTx/>
              <a:buAutoNum type="arabicPeriod"/>
            </a:pPr>
            <a:r>
              <a:rPr lang="en-US" sz="2400" b="1" dirty="0">
                <a:solidFill>
                  <a:prstClr val="black"/>
                </a:solidFill>
                <a:latin typeface="Arial" pitchFamily="34" charset="0"/>
                <a:cs typeface="Arial" pitchFamily="34" charset="0"/>
              </a:rPr>
              <a:t>Unicast session key</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là</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một</a:t>
            </a:r>
            <a:r>
              <a:rPr lang="en-US" sz="2400" dirty="0">
                <a:solidFill>
                  <a:prstClr val="black"/>
                </a:solidFill>
                <a:latin typeface="Arial" pitchFamily="34" charset="0"/>
                <a:cs typeface="Arial" pitchFamily="34" charset="0"/>
              </a:rPr>
              <a:t> key </a:t>
            </a:r>
            <a:r>
              <a:rPr lang="en-US" sz="2400" dirty="0" err="1">
                <a:solidFill>
                  <a:prstClr val="black"/>
                </a:solidFill>
                <a:latin typeface="Arial" pitchFamily="34" charset="0"/>
                <a:cs typeface="Arial" pitchFamily="34" charset="0"/>
              </a:rPr>
              <a:t>mã</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hóa</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nhằm</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bảo</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vệ</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đường</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truyền</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của</a:t>
            </a:r>
            <a:r>
              <a:rPr lang="en-US" sz="2400" dirty="0">
                <a:solidFill>
                  <a:prstClr val="black"/>
                </a:solidFill>
                <a:latin typeface="Arial" pitchFamily="34" charset="0"/>
                <a:cs typeface="Arial" pitchFamily="34" charset="0"/>
              </a:rPr>
              <a:t> unicast </a:t>
            </a:r>
            <a:r>
              <a:rPr lang="en-US" sz="2400" dirty="0" err="1">
                <a:solidFill>
                  <a:prstClr val="black"/>
                </a:solidFill>
                <a:latin typeface="Arial" pitchFamily="34" charset="0"/>
                <a:cs typeface="Arial" pitchFamily="34" charset="0"/>
              </a:rPr>
              <a:t>giữa</a:t>
            </a:r>
            <a:r>
              <a:rPr lang="en-US" sz="2400" dirty="0">
                <a:solidFill>
                  <a:prstClr val="black"/>
                </a:solidFill>
                <a:latin typeface="Arial" pitchFamily="34" charset="0"/>
                <a:cs typeface="Arial" pitchFamily="34" charset="0"/>
              </a:rPr>
              <a:t> wireless client </a:t>
            </a:r>
            <a:r>
              <a:rPr lang="en-US" sz="2400" dirty="0" err="1">
                <a:solidFill>
                  <a:prstClr val="black"/>
                </a:solidFill>
                <a:latin typeface="Arial" pitchFamily="34" charset="0"/>
                <a:cs typeface="Arial" pitchFamily="34" charset="0"/>
              </a:rPr>
              <a:t>và</a:t>
            </a:r>
            <a:r>
              <a:rPr lang="en-US" sz="2400" dirty="0">
                <a:solidFill>
                  <a:prstClr val="black"/>
                </a:solidFill>
                <a:latin typeface="Arial" pitchFamily="34" charset="0"/>
                <a:cs typeface="Arial" pitchFamily="34" charset="0"/>
              </a:rPr>
              <a:t> wireless AP. </a:t>
            </a:r>
            <a:r>
              <a:rPr lang="en-US" sz="2400" dirty="0" err="1">
                <a:solidFill>
                  <a:prstClr val="black"/>
                </a:solidFill>
                <a:latin typeface="Arial" pitchFamily="34" charset="0"/>
                <a:cs typeface="Arial" pitchFamily="34" charset="0"/>
              </a:rPr>
              <a:t>Đồng</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thời</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bảo</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vệ</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đường</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truyền</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của</a:t>
            </a:r>
            <a:r>
              <a:rPr lang="en-US" sz="2400" dirty="0">
                <a:solidFill>
                  <a:prstClr val="black"/>
                </a:solidFill>
                <a:latin typeface="Arial" pitchFamily="34" charset="0"/>
                <a:cs typeface="Arial" pitchFamily="34" charset="0"/>
              </a:rPr>
              <a:t> multicast </a:t>
            </a:r>
            <a:r>
              <a:rPr lang="en-US" sz="2400" dirty="0" err="1">
                <a:solidFill>
                  <a:prstClr val="black"/>
                </a:solidFill>
                <a:latin typeface="Arial" pitchFamily="34" charset="0"/>
                <a:cs typeface="Arial" pitchFamily="34" charset="0"/>
              </a:rPr>
              <a:t>và</a:t>
            </a:r>
            <a:r>
              <a:rPr lang="en-US" sz="2400" dirty="0">
                <a:solidFill>
                  <a:prstClr val="black"/>
                </a:solidFill>
                <a:latin typeface="Arial" pitchFamily="34" charset="0"/>
                <a:cs typeface="Arial" pitchFamily="34" charset="0"/>
              </a:rPr>
              <a:t> broadcast </a:t>
            </a:r>
            <a:r>
              <a:rPr lang="en-US" sz="2400" dirty="0" err="1">
                <a:solidFill>
                  <a:prstClr val="black"/>
                </a:solidFill>
                <a:latin typeface="Arial" pitchFamily="34" charset="0"/>
                <a:cs typeface="Arial" pitchFamily="34" charset="0"/>
              </a:rPr>
              <a:t>được</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gửi</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bởi</a:t>
            </a:r>
            <a:r>
              <a:rPr lang="en-US" sz="2400" dirty="0">
                <a:solidFill>
                  <a:prstClr val="black"/>
                </a:solidFill>
                <a:latin typeface="Arial" pitchFamily="34" charset="0"/>
                <a:cs typeface="Arial" pitchFamily="34" charset="0"/>
              </a:rPr>
              <a:t> wireless client </a:t>
            </a:r>
            <a:r>
              <a:rPr lang="en-US" sz="2400" dirty="0" err="1">
                <a:solidFill>
                  <a:prstClr val="black"/>
                </a:solidFill>
                <a:latin typeface="Arial" pitchFamily="34" charset="0"/>
                <a:cs typeface="Arial" pitchFamily="34" charset="0"/>
              </a:rPr>
              <a:t>đến</a:t>
            </a:r>
            <a:r>
              <a:rPr lang="en-US" sz="2400" dirty="0">
                <a:solidFill>
                  <a:prstClr val="black"/>
                </a:solidFill>
                <a:latin typeface="Arial" pitchFamily="34" charset="0"/>
                <a:cs typeface="Arial" pitchFamily="34" charset="0"/>
              </a:rPr>
              <a:t> wireless AP.</a:t>
            </a:r>
          </a:p>
        </p:txBody>
      </p:sp>
    </p:spTree>
    <p:extLst>
      <p:ext uri="{BB962C8B-B14F-4D97-AF65-F5344CB8AC3E}">
        <p14:creationId xmlns:p14="http://schemas.microsoft.com/office/powerpoint/2010/main" val="2937830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2915094" y="383346"/>
            <a:ext cx="6396623"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CÁC KHÁI NIỆM CƠ BẢN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17701" y="2314543"/>
            <a:ext cx="7391400" cy="2677656"/>
          </a:xfrm>
          <a:prstGeom prst="rect">
            <a:avLst/>
          </a:prstGeom>
          <a:noFill/>
        </p:spPr>
        <p:txBody>
          <a:bodyPr wrap="square" rtlCol="0">
            <a:spAutoFit/>
          </a:bodyPr>
          <a:lstStyle/>
          <a:p>
            <a:pPr algn="just"/>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WEP </a:t>
            </a:r>
            <a:r>
              <a:rPr lang="en-US" sz="2400" dirty="0" err="1">
                <a:latin typeface="Arial" pitchFamily="34" charset="0"/>
                <a:cs typeface="Arial" pitchFamily="34" charset="0"/>
              </a:rPr>
              <a:t>sử</a:t>
            </a:r>
            <a:r>
              <a:rPr lang="en-US" sz="2400" dirty="0">
                <a:latin typeface="Arial" pitchFamily="34" charset="0"/>
                <a:cs typeface="Arial" pitchFamily="34" charset="0"/>
              </a:rPr>
              <a:t> </a:t>
            </a:r>
            <a:r>
              <a:rPr lang="en-US" sz="2400" dirty="0" err="1">
                <a:latin typeface="Arial" pitchFamily="34" charset="0"/>
                <a:cs typeface="Arial" pitchFamily="34" charset="0"/>
              </a:rPr>
              <a:t>dụng</a:t>
            </a:r>
            <a:r>
              <a:rPr lang="en-US" sz="2400" dirty="0">
                <a:latin typeface="Arial" pitchFamily="34" charset="0"/>
                <a:cs typeface="Arial" pitchFamily="34" charset="0"/>
              </a:rPr>
              <a:t> </a:t>
            </a:r>
            <a:r>
              <a:rPr lang="en-US" sz="2400" dirty="0" err="1">
                <a:latin typeface="Arial" pitchFamily="34" charset="0"/>
                <a:cs typeface="Arial" pitchFamily="34" charset="0"/>
              </a:rPr>
              <a:t>mật</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dòng</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xứng</a:t>
            </a:r>
            <a:r>
              <a:rPr lang="en-US" sz="2400" dirty="0">
                <a:latin typeface="Arial" pitchFamily="34" charset="0"/>
                <a:cs typeface="Arial" pitchFamily="34" charset="0"/>
              </a:rPr>
              <a:t> (symmetric stream cipher) </a:t>
            </a:r>
            <a:r>
              <a:rPr lang="en-US" sz="2400" dirty="0" err="1">
                <a:latin typeface="Arial" pitchFamily="34" charset="0"/>
                <a:cs typeface="Arial" pitchFamily="34" charset="0"/>
              </a:rPr>
              <a:t>với</a:t>
            </a:r>
            <a:r>
              <a:rPr lang="en-US" sz="2400" dirty="0">
                <a:latin typeface="Arial" pitchFamily="34" charset="0"/>
                <a:cs typeface="Arial" pitchFamily="34" charset="0"/>
              </a:rPr>
              <a:t> key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40-bit </a:t>
            </a:r>
            <a:r>
              <a:rPr lang="en-US" sz="2400" dirty="0" err="1">
                <a:latin typeface="Arial" pitchFamily="34" charset="0"/>
                <a:cs typeface="Arial" pitchFamily="34" charset="0"/>
              </a:rPr>
              <a:t>hoặc</a:t>
            </a:r>
            <a:r>
              <a:rPr lang="en-US" sz="2400" dirty="0">
                <a:latin typeface="Arial" pitchFamily="34" charset="0"/>
                <a:cs typeface="Arial" pitchFamily="34" charset="0"/>
              </a:rPr>
              <a:t> 104-bit.</a:t>
            </a:r>
          </a:p>
          <a:p>
            <a:pPr algn="just"/>
            <a:endParaRPr lang="en-US" sz="2400" dirty="0">
              <a:latin typeface="Arial" pitchFamily="34" charset="0"/>
              <a:cs typeface="Arial" pitchFamily="34" charset="0"/>
            </a:endParaRPr>
          </a:p>
          <a:p>
            <a:pPr algn="just"/>
            <a:r>
              <a:rPr lang="en-US" sz="2400" dirty="0" err="1">
                <a:latin typeface="Arial" pitchFamily="34" charset="0"/>
                <a:cs typeface="Arial" pitchFamily="34" charset="0"/>
              </a:rPr>
              <a:t>Mặc</a:t>
            </a:r>
            <a:r>
              <a:rPr lang="en-US" sz="2400" dirty="0">
                <a:latin typeface="Arial" pitchFamily="34" charset="0"/>
                <a:cs typeface="Arial" pitchFamily="34" charset="0"/>
              </a:rPr>
              <a:t> </a:t>
            </a:r>
            <a:r>
              <a:rPr lang="en-US" sz="2400" dirty="0" err="1">
                <a:latin typeface="Arial" pitchFamily="34" charset="0"/>
                <a:cs typeface="Arial" pitchFamily="34" charset="0"/>
              </a:rPr>
              <a:t>dù</a:t>
            </a:r>
            <a:r>
              <a:rPr lang="en-US" sz="2400" dirty="0">
                <a:latin typeface="Arial" pitchFamily="34" charset="0"/>
                <a:cs typeface="Arial" pitchFamily="34" charset="0"/>
              </a:rPr>
              <a:t> key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104-bit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quy</a:t>
            </a:r>
            <a:r>
              <a:rPr lang="en-US" sz="2400" dirty="0">
                <a:latin typeface="Arial" pitchFamily="34" charset="0"/>
                <a:cs typeface="Arial" pitchFamily="34" charset="0"/>
              </a:rPr>
              <a:t> </a:t>
            </a:r>
            <a:r>
              <a:rPr lang="en-US" sz="2400" dirty="0" err="1">
                <a:latin typeface="Arial" pitchFamily="34" charset="0"/>
                <a:cs typeface="Arial" pitchFamily="34" charset="0"/>
              </a:rPr>
              <a:t>định</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tiêu</a:t>
            </a:r>
            <a:r>
              <a:rPr lang="en-US" sz="2400" dirty="0">
                <a:latin typeface="Arial" pitchFamily="34" charset="0"/>
                <a:cs typeface="Arial" pitchFamily="34" charset="0"/>
              </a:rPr>
              <a:t> </a:t>
            </a:r>
            <a:r>
              <a:rPr lang="en-US" sz="2400" dirty="0" err="1">
                <a:latin typeface="Arial" pitchFamily="34" charset="0"/>
                <a:cs typeface="Arial" pitchFamily="34" charset="0"/>
              </a:rPr>
              <a:t>chuẩn</a:t>
            </a:r>
            <a:r>
              <a:rPr lang="en-US" sz="2400" dirty="0">
                <a:latin typeface="Arial" pitchFamily="34" charset="0"/>
                <a:cs typeface="Arial" pitchFamily="34" charset="0"/>
              </a:rPr>
              <a:t> 802.11 </a:t>
            </a:r>
            <a:r>
              <a:rPr lang="en-US" sz="2400" dirty="0" err="1">
                <a:latin typeface="Arial" pitchFamily="34" charset="0"/>
                <a:cs typeface="Arial" pitchFamily="34" charset="0"/>
              </a:rPr>
              <a:t>nhưng</a:t>
            </a:r>
            <a:r>
              <a:rPr lang="en-US" sz="2400" dirty="0">
                <a:latin typeface="Arial" pitchFamily="34" charset="0"/>
                <a:cs typeface="Arial" pitchFamily="34" charset="0"/>
              </a:rPr>
              <a:t> </a:t>
            </a:r>
            <a:r>
              <a:rPr lang="en-US" sz="2400" dirty="0" err="1">
                <a:latin typeface="Arial" pitchFamily="34" charset="0"/>
                <a:cs typeface="Arial" pitchFamily="34" charset="0"/>
              </a:rPr>
              <a:t>vẫn</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nhiều</a:t>
            </a:r>
            <a:r>
              <a:rPr lang="en-US" sz="2400" dirty="0">
                <a:latin typeface="Arial" pitchFamily="34" charset="0"/>
                <a:cs typeface="Arial" pitchFamily="34" charset="0"/>
              </a:rPr>
              <a:t> </a:t>
            </a:r>
            <a:r>
              <a:rPr lang="en-US" sz="2400" dirty="0" err="1">
                <a:latin typeface="Arial" pitchFamily="34" charset="0"/>
                <a:cs typeface="Arial" pitchFamily="34" charset="0"/>
              </a:rPr>
              <a:t>nhà</a:t>
            </a:r>
            <a:r>
              <a:rPr lang="en-US" sz="2400" dirty="0">
                <a:latin typeface="Arial" pitchFamily="34" charset="0"/>
                <a:cs typeface="Arial" pitchFamily="34" charset="0"/>
              </a:rPr>
              <a:t> </a:t>
            </a:r>
            <a:r>
              <a:rPr lang="en-US" sz="2400" dirty="0" err="1">
                <a:latin typeface="Arial" pitchFamily="34" charset="0"/>
                <a:cs typeface="Arial" pitchFamily="34" charset="0"/>
              </a:rPr>
              <a:t>cung</a:t>
            </a:r>
            <a:r>
              <a:rPr lang="en-US" sz="2400" dirty="0">
                <a:latin typeface="Arial" pitchFamily="34" charset="0"/>
                <a:cs typeface="Arial" pitchFamily="34" charset="0"/>
              </a:rPr>
              <a:t> </a:t>
            </a:r>
            <a:r>
              <a:rPr lang="en-US" sz="2400" dirty="0" err="1">
                <a:latin typeface="Arial" pitchFamily="34" charset="0"/>
                <a:cs typeface="Arial" pitchFamily="34" charset="0"/>
              </a:rPr>
              <a:t>cấp</a:t>
            </a:r>
            <a:r>
              <a:rPr lang="en-US" sz="2400" dirty="0">
                <a:latin typeface="Arial" pitchFamily="34" charset="0"/>
                <a:cs typeface="Arial" pitchFamily="34" charset="0"/>
              </a:rPr>
              <a:t> wireless AP </a:t>
            </a:r>
            <a:r>
              <a:rPr lang="en-US" sz="2400" dirty="0" err="1">
                <a:latin typeface="Arial" pitchFamily="34" charset="0"/>
                <a:cs typeface="Arial" pitchFamily="34" charset="0"/>
              </a:rPr>
              <a:t>hỗ</a:t>
            </a:r>
            <a:r>
              <a:rPr lang="en-US" sz="2400" dirty="0">
                <a:latin typeface="Arial" pitchFamily="34" charset="0"/>
                <a:cs typeface="Arial" pitchFamily="34" charset="0"/>
              </a:rPr>
              <a:t> </a:t>
            </a:r>
            <a:r>
              <a:rPr lang="en-US" sz="2400" dirty="0" err="1">
                <a:latin typeface="Arial" pitchFamily="34" charset="0"/>
                <a:cs typeface="Arial" pitchFamily="34" charset="0"/>
              </a:rPr>
              <a:t>trợ</a:t>
            </a:r>
            <a:r>
              <a:rPr lang="en-US" sz="2400" dirty="0">
                <a:latin typeface="Arial" pitchFamily="34" charset="0"/>
                <a:cs typeface="Arial" pitchFamily="34" charset="0"/>
              </a:rPr>
              <a:t>.</a:t>
            </a:r>
          </a:p>
        </p:txBody>
      </p:sp>
    </p:spTree>
    <p:extLst>
      <p:ext uri="{BB962C8B-B14F-4D97-AF65-F5344CB8AC3E}">
        <p14:creationId xmlns:p14="http://schemas.microsoft.com/office/powerpoint/2010/main" val="1470770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17566" y="383346"/>
            <a:ext cx="4991688"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ENCRYPTION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54" y="1726047"/>
            <a:ext cx="8319514" cy="3553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656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17566" y="383346"/>
            <a:ext cx="4991688"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ENCRYPTION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93403" y="1636200"/>
            <a:ext cx="11239995" cy="4062651"/>
          </a:xfrm>
          <a:prstGeom prst="rect">
            <a:avLst/>
          </a:prstGeom>
          <a:noFill/>
        </p:spPr>
        <p:txBody>
          <a:bodyPr wrap="square" rtlCol="0">
            <a:spAutoFit/>
          </a:bodyPr>
          <a:lstStyle/>
          <a:p>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mã</a:t>
            </a:r>
            <a:r>
              <a:rPr lang="en-US" sz="2000" dirty="0">
                <a:latin typeface="Arial" pitchFamily="34" charset="0"/>
                <a:cs typeface="Arial" pitchFamily="34" charset="0"/>
              </a:rPr>
              <a:t> </a:t>
            </a:r>
            <a:r>
              <a:rPr lang="en-US" sz="2000" dirty="0" err="1">
                <a:latin typeface="Arial" pitchFamily="34" charset="0"/>
                <a:cs typeface="Arial" pitchFamily="34" charset="0"/>
              </a:rPr>
              <a:t>hóa</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lượng</a:t>
            </a:r>
            <a:r>
              <a:rPr lang="en-US" sz="2000" dirty="0">
                <a:latin typeface="Arial" pitchFamily="34" charset="0"/>
                <a:cs typeface="Arial" pitchFamily="34" charset="0"/>
              </a:rPr>
              <a:t> </a:t>
            </a:r>
            <a:r>
              <a:rPr lang="en-US" sz="2000" dirty="0" err="1">
                <a:latin typeface="Arial" pitchFamily="34" charset="0"/>
                <a:cs typeface="Arial" pitchFamily="34" charset="0"/>
              </a:rPr>
              <a:t>thông</a:t>
            </a:r>
            <a:r>
              <a:rPr lang="en-US" sz="2000" dirty="0">
                <a:latin typeface="Arial" pitchFamily="34" charset="0"/>
                <a:cs typeface="Arial" pitchFamily="34" charset="0"/>
              </a:rPr>
              <a:t> tin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frame 802.11, ta </a:t>
            </a:r>
            <a:r>
              <a:rPr lang="en-US" sz="2000" dirty="0" err="1">
                <a:latin typeface="Arial" pitchFamily="34" charset="0"/>
                <a:cs typeface="Arial" pitchFamily="34" charset="0"/>
              </a:rPr>
              <a:t>cần</a:t>
            </a:r>
            <a:r>
              <a:rPr lang="en-US" sz="2000" dirty="0">
                <a:latin typeface="Arial" pitchFamily="34" charset="0"/>
                <a:cs typeface="Arial" pitchFamily="34" charset="0"/>
              </a:rPr>
              <a:t> </a:t>
            </a:r>
            <a:r>
              <a:rPr lang="en-US" sz="2000" dirty="0" err="1">
                <a:latin typeface="Arial" pitchFamily="34" charset="0"/>
                <a:cs typeface="Arial" pitchFamily="34" charset="0"/>
              </a:rPr>
              <a:t>thực</a:t>
            </a:r>
            <a:r>
              <a:rPr lang="en-US" sz="2000" dirty="0">
                <a:latin typeface="Arial" pitchFamily="34" charset="0"/>
                <a:cs typeface="Arial" pitchFamily="34" charset="0"/>
              </a:rPr>
              <a:t> </a:t>
            </a:r>
            <a:r>
              <a:rPr lang="en-US" sz="2000" dirty="0" err="1">
                <a:latin typeface="Arial" pitchFamily="34" charset="0"/>
                <a:cs typeface="Arial" pitchFamily="34" charset="0"/>
              </a:rPr>
              <a:t>hiện</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bước</a:t>
            </a:r>
            <a:r>
              <a:rPr lang="en-US" sz="2000" dirty="0">
                <a:latin typeface="Arial" pitchFamily="34" charset="0"/>
                <a:cs typeface="Arial" pitchFamily="34" charset="0"/>
              </a:rPr>
              <a:t> </a:t>
            </a:r>
            <a:r>
              <a:rPr lang="en-US" sz="2000" dirty="0" err="1">
                <a:latin typeface="Arial" pitchFamily="34" charset="0"/>
                <a:cs typeface="Arial" pitchFamily="34" charset="0"/>
              </a:rPr>
              <a:t>sau</a:t>
            </a:r>
            <a:r>
              <a:rPr lang="en-US" sz="2000" dirty="0">
                <a:latin typeface="Arial" pitchFamily="34" charset="0"/>
                <a:cs typeface="Arial" pitchFamily="34" charset="0"/>
              </a:rPr>
              <a:t>:</a:t>
            </a:r>
          </a:p>
          <a:p>
            <a:endParaRPr lang="en-US" sz="2000" dirty="0">
              <a:latin typeface="Arial" pitchFamily="34" charset="0"/>
              <a:cs typeface="Arial" pitchFamily="34" charset="0"/>
            </a:endParaRPr>
          </a:p>
          <a:p>
            <a:r>
              <a:rPr lang="en-US" sz="2000" dirty="0">
                <a:latin typeface="Arial" pitchFamily="34" charset="0"/>
                <a:cs typeface="Arial" pitchFamily="34" charset="0"/>
              </a:rPr>
              <a:t>1/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kiểm</a:t>
            </a:r>
            <a:r>
              <a:rPr lang="en-US" sz="2000" dirty="0">
                <a:latin typeface="Arial" pitchFamily="34" charset="0"/>
                <a:cs typeface="Arial" pitchFamily="34" charset="0"/>
              </a:rPr>
              <a:t> </a:t>
            </a:r>
            <a:r>
              <a:rPr lang="en-US" sz="2000" dirty="0" err="1">
                <a:latin typeface="Arial" pitchFamily="34" charset="0"/>
                <a:cs typeface="Arial" pitchFamily="34" charset="0"/>
              </a:rPr>
              <a:t>tra</a:t>
            </a:r>
            <a:r>
              <a:rPr lang="en-US" sz="2000" dirty="0">
                <a:latin typeface="Arial" pitchFamily="34" charset="0"/>
                <a:cs typeface="Arial" pitchFamily="34" charset="0"/>
              </a:rPr>
              <a:t> </a:t>
            </a:r>
            <a:r>
              <a:rPr lang="en-US" sz="2000" dirty="0" err="1">
                <a:latin typeface="Arial" pitchFamily="34" charset="0"/>
                <a:cs typeface="Arial" pitchFamily="34" charset="0"/>
              </a:rPr>
              <a:t>toàn</a:t>
            </a:r>
            <a:r>
              <a:rPr lang="en-US" sz="2000" dirty="0">
                <a:latin typeface="Arial" pitchFamily="34" charset="0"/>
                <a:cs typeface="Arial" pitchFamily="34" charset="0"/>
              </a:rPr>
              <a:t> </a:t>
            </a:r>
            <a:r>
              <a:rPr lang="en-US" sz="2000" dirty="0" err="1">
                <a:latin typeface="Arial" pitchFamily="34" charset="0"/>
                <a:cs typeface="Arial" pitchFamily="34" charset="0"/>
              </a:rPr>
              <a:t>vẹn</a:t>
            </a:r>
            <a:r>
              <a:rPr lang="en-US" sz="2000" dirty="0">
                <a:latin typeface="Arial" pitchFamily="34" charset="0"/>
                <a:cs typeface="Arial" pitchFamily="34" charset="0"/>
              </a:rPr>
              <a:t> (integrity check value - ICV) 32-bit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toán</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frame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 </a:t>
            </a:r>
          </a:p>
          <a:p>
            <a:endParaRPr lang="en-US" sz="2000" dirty="0">
              <a:latin typeface="Arial" pitchFamily="34" charset="0"/>
              <a:cs typeface="Arial" pitchFamily="34" charset="0"/>
            </a:endParaRPr>
          </a:p>
          <a:p>
            <a:r>
              <a:rPr lang="en-US" sz="2000" dirty="0">
                <a:latin typeface="Arial" pitchFamily="34" charset="0"/>
                <a:cs typeface="Arial" pitchFamily="34" charset="0"/>
              </a:rPr>
              <a:t>2/ </a:t>
            </a:r>
            <a:r>
              <a:rPr lang="en-US" sz="2000" dirty="0" err="1">
                <a:latin typeface="Arial" pitchFamily="34" charset="0"/>
                <a:cs typeface="Arial" pitchFamily="34" charset="0"/>
              </a:rPr>
              <a:t>Các</a:t>
            </a:r>
            <a:r>
              <a:rPr lang="en-US" sz="2000" dirty="0">
                <a:latin typeface="Arial" pitchFamily="34" charset="0"/>
                <a:cs typeface="Arial" pitchFamily="34" charset="0"/>
              </a:rPr>
              <a:t> ICV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nối</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cuối</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frame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a:t>
            </a:r>
          </a:p>
          <a:p>
            <a:endParaRPr lang="en-US" sz="2000" dirty="0">
              <a:latin typeface="Arial" pitchFamily="34" charset="0"/>
              <a:cs typeface="Arial" pitchFamily="34" charset="0"/>
            </a:endParaRPr>
          </a:p>
          <a:p>
            <a:r>
              <a:rPr lang="en-US" sz="2000" dirty="0">
                <a:latin typeface="Arial" pitchFamily="34" charset="0"/>
                <a:cs typeface="Arial" pitchFamily="34" charset="0"/>
              </a:rPr>
              <a:t>3/ </a:t>
            </a:r>
            <a:r>
              <a:rPr lang="en-US" sz="2000" dirty="0" err="1">
                <a:latin typeface="Arial" pitchFamily="34" charset="0"/>
                <a:cs typeface="Arial" pitchFamily="34" charset="0"/>
              </a:rPr>
              <a:t>Một</a:t>
            </a:r>
            <a:r>
              <a:rPr lang="en-US" sz="2000" dirty="0">
                <a:latin typeface="Arial" pitchFamily="34" charset="0"/>
                <a:cs typeface="Arial" pitchFamily="34" charset="0"/>
              </a:rPr>
              <a:t> vector </a:t>
            </a:r>
            <a:r>
              <a:rPr lang="en-US" sz="2000" dirty="0" err="1">
                <a:latin typeface="Arial" pitchFamily="34" charset="0"/>
                <a:cs typeface="Arial" pitchFamily="34" charset="0"/>
              </a:rPr>
              <a:t>khởi</a:t>
            </a:r>
            <a:r>
              <a:rPr lang="en-US" sz="2000" dirty="0">
                <a:latin typeface="Arial" pitchFamily="34" charset="0"/>
                <a:cs typeface="Arial" pitchFamily="34" charset="0"/>
              </a:rPr>
              <a:t> </a:t>
            </a:r>
            <a:r>
              <a:rPr lang="en-US" sz="2000" dirty="0" err="1">
                <a:latin typeface="Arial" pitchFamily="34" charset="0"/>
                <a:cs typeface="Arial" pitchFamily="34" charset="0"/>
              </a:rPr>
              <a:t>tạo</a:t>
            </a:r>
            <a:r>
              <a:rPr lang="en-US" sz="2000" dirty="0">
                <a:latin typeface="Arial" pitchFamily="34" charset="0"/>
                <a:cs typeface="Arial" pitchFamily="34" charset="0"/>
              </a:rPr>
              <a:t> (initialization vector) 24-bit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tạo</a:t>
            </a:r>
            <a:r>
              <a:rPr lang="en-US" sz="2000" dirty="0">
                <a:latin typeface="Arial" pitchFamily="34" charset="0"/>
                <a:cs typeface="Arial" pitchFamily="34" charset="0"/>
              </a:rPr>
              <a:t> </a:t>
            </a:r>
            <a:r>
              <a:rPr lang="en-US" sz="2000" dirty="0" err="1">
                <a:latin typeface="Arial" pitchFamily="34" charset="0"/>
                <a:cs typeface="Arial" pitchFamily="34" charset="0"/>
              </a:rPr>
              <a:t>ra</a:t>
            </a:r>
            <a:r>
              <a:rPr lang="en-US" sz="2000" dirty="0">
                <a:latin typeface="Arial" pitchFamily="34" charset="0"/>
                <a:cs typeface="Arial" pitchFamily="34" charset="0"/>
              </a:rPr>
              <a:t> </a:t>
            </a:r>
            <a:r>
              <a:rPr lang="en-US" sz="2000" dirty="0" err="1">
                <a:latin typeface="Arial" pitchFamily="34" charset="0"/>
                <a:cs typeface="Arial" pitchFamily="34" charset="0"/>
              </a:rPr>
              <a:t>và</a:t>
            </a:r>
            <a:r>
              <a:rPr lang="en-US" sz="2000" dirty="0">
                <a:latin typeface="Arial" pitchFamily="34" charset="0"/>
                <a:cs typeface="Arial" pitchFamily="34" charset="0"/>
              </a:rPr>
              <a:t> </a:t>
            </a:r>
            <a:r>
              <a:rPr lang="en-US" sz="2000" dirty="0" err="1">
                <a:latin typeface="Arial" pitchFamily="34" charset="0"/>
                <a:cs typeface="Arial" pitchFamily="34" charset="0"/>
              </a:rPr>
              <a:t>gắn</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key </a:t>
            </a:r>
            <a:r>
              <a:rPr lang="en-US" sz="2000" dirty="0" err="1">
                <a:latin typeface="Arial" pitchFamily="34" charset="0"/>
                <a:cs typeface="Arial" pitchFamily="34" charset="0"/>
              </a:rPr>
              <a:t>mã</a:t>
            </a:r>
            <a:r>
              <a:rPr lang="en-US" sz="2000" dirty="0">
                <a:latin typeface="Arial" pitchFamily="34" charset="0"/>
                <a:cs typeface="Arial" pitchFamily="34" charset="0"/>
              </a:rPr>
              <a:t> </a:t>
            </a:r>
            <a:r>
              <a:rPr lang="en-US" sz="2000" dirty="0" err="1">
                <a:latin typeface="Arial" pitchFamily="34" charset="0"/>
                <a:cs typeface="Arial" pitchFamily="34" charset="0"/>
              </a:rPr>
              <a:t>hóa</a:t>
            </a:r>
            <a:r>
              <a:rPr lang="en-US" sz="2000" dirty="0">
                <a:latin typeface="Arial" pitchFamily="34" charset="0"/>
                <a:cs typeface="Arial" pitchFamily="34" charset="0"/>
              </a:rPr>
              <a:t> WEP. </a:t>
            </a:r>
          </a:p>
          <a:p>
            <a:endParaRPr lang="en-US" sz="2000" dirty="0">
              <a:latin typeface="Arial" pitchFamily="34" charset="0"/>
              <a:cs typeface="Arial" pitchFamily="34" charset="0"/>
            </a:endParaRPr>
          </a:p>
          <a:p>
            <a:r>
              <a:rPr lang="en-US" sz="2000" dirty="0">
                <a:latin typeface="Arial" pitchFamily="34" charset="0"/>
                <a:cs typeface="Arial" pitchFamily="34" charset="0"/>
              </a:rPr>
              <a:t>4/ </a:t>
            </a:r>
            <a:r>
              <a:rPr lang="en-US" sz="2000" dirty="0" err="1">
                <a:latin typeface="Arial" pitchFamily="34" charset="0"/>
                <a:cs typeface="Arial" pitchFamily="34" charset="0"/>
              </a:rPr>
              <a:t>Kết</a:t>
            </a:r>
            <a:r>
              <a:rPr lang="en-US" sz="2000" dirty="0">
                <a:latin typeface="Arial" pitchFamily="34" charset="0"/>
                <a:cs typeface="Arial" pitchFamily="34" charset="0"/>
              </a:rPr>
              <a:t> </a:t>
            </a:r>
            <a:r>
              <a:rPr lang="en-US" sz="2000" dirty="0" err="1">
                <a:latin typeface="Arial" pitchFamily="34" charset="0"/>
                <a:cs typeface="Arial" pitchFamily="34" charset="0"/>
              </a:rPr>
              <a:t>hợp</a:t>
            </a:r>
            <a:r>
              <a:rPr lang="en-US" sz="2000" dirty="0">
                <a:latin typeface="Arial" pitchFamily="34" charset="0"/>
                <a:cs typeface="Arial" pitchFamily="34" charset="0"/>
              </a:rPr>
              <a:t> vector </a:t>
            </a:r>
            <a:r>
              <a:rPr lang="en-US" sz="2000" dirty="0" err="1">
                <a:latin typeface="Arial" pitchFamily="34" charset="0"/>
                <a:cs typeface="Arial" pitchFamily="34" charset="0"/>
              </a:rPr>
              <a:t>khởi</a:t>
            </a:r>
            <a:r>
              <a:rPr lang="en-US" sz="2000" dirty="0">
                <a:latin typeface="Arial" pitchFamily="34" charset="0"/>
                <a:cs typeface="Arial" pitchFamily="34" charset="0"/>
              </a:rPr>
              <a:t> </a:t>
            </a:r>
            <a:r>
              <a:rPr lang="en-US" sz="2000" dirty="0" err="1">
                <a:latin typeface="Arial" pitchFamily="34" charset="0"/>
                <a:cs typeface="Arial" pitchFamily="34" charset="0"/>
              </a:rPr>
              <a:t>tạo</a:t>
            </a:r>
            <a:r>
              <a:rPr lang="en-US" sz="2000" dirty="0">
                <a:latin typeface="Arial" pitchFamily="34" charset="0"/>
                <a:cs typeface="Arial" pitchFamily="34" charset="0"/>
              </a:rPr>
              <a:t> (IV) </a:t>
            </a:r>
            <a:r>
              <a:rPr lang="en-US" sz="2000" dirty="0" err="1">
                <a:latin typeface="Arial" pitchFamily="34" charset="0"/>
                <a:cs typeface="Arial" pitchFamily="34" charset="0"/>
              </a:rPr>
              <a:t>và</a:t>
            </a:r>
            <a:r>
              <a:rPr lang="en-US" sz="2000" dirty="0">
                <a:latin typeface="Arial" pitchFamily="34" charset="0"/>
                <a:cs typeface="Arial" pitchFamily="34" charset="0"/>
              </a:rPr>
              <a:t> key </a:t>
            </a:r>
            <a:r>
              <a:rPr lang="en-US" sz="2000" dirty="0" err="1">
                <a:latin typeface="Arial" pitchFamily="34" charset="0"/>
                <a:cs typeface="Arial" pitchFamily="34" charset="0"/>
              </a:rPr>
              <a:t>mã</a:t>
            </a:r>
            <a:r>
              <a:rPr lang="en-US" sz="2000" dirty="0">
                <a:latin typeface="Arial" pitchFamily="34" charset="0"/>
                <a:cs typeface="Arial" pitchFamily="34" charset="0"/>
              </a:rPr>
              <a:t> </a:t>
            </a:r>
            <a:r>
              <a:rPr lang="en-US" sz="2000" dirty="0" err="1">
                <a:latin typeface="Arial" pitchFamily="34" charset="0"/>
                <a:cs typeface="Arial" pitchFamily="34" charset="0"/>
              </a:rPr>
              <a:t>hóa</a:t>
            </a:r>
            <a:r>
              <a:rPr lang="en-US" sz="2000" dirty="0">
                <a:latin typeface="Arial" pitchFamily="34" charset="0"/>
                <a:cs typeface="Arial" pitchFamily="34" charset="0"/>
              </a:rPr>
              <a:t> WEP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tạo</a:t>
            </a:r>
            <a:r>
              <a:rPr lang="en-US" sz="2000" dirty="0">
                <a:latin typeface="Arial" pitchFamily="34" charset="0"/>
                <a:cs typeface="Arial" pitchFamily="34" charset="0"/>
              </a:rPr>
              <a:t> </a:t>
            </a:r>
            <a:r>
              <a:rPr lang="en-US" sz="2000" dirty="0" err="1">
                <a:latin typeface="Arial" pitchFamily="34" charset="0"/>
                <a:cs typeface="Arial" pitchFamily="34" charset="0"/>
              </a:rPr>
              <a:t>thành</a:t>
            </a:r>
            <a:r>
              <a:rPr lang="en-US" sz="2000" dirty="0">
                <a:latin typeface="Arial" pitchFamily="34" charset="0"/>
                <a:cs typeface="Arial" pitchFamily="34" charset="0"/>
              </a:rPr>
              <a:t> input (seed)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máy</a:t>
            </a:r>
            <a:r>
              <a:rPr lang="en-US" sz="2000" dirty="0">
                <a:latin typeface="Arial" pitchFamily="34" charset="0"/>
                <a:cs typeface="Arial" pitchFamily="34" charset="0"/>
              </a:rPr>
              <a:t> </a:t>
            </a:r>
            <a:r>
              <a:rPr lang="en-US" sz="2000" dirty="0" err="1">
                <a:latin typeface="Arial" pitchFamily="34" charset="0"/>
                <a:cs typeface="Arial" pitchFamily="34" charset="0"/>
              </a:rPr>
              <a:t>phát</a:t>
            </a:r>
            <a:r>
              <a:rPr lang="en-US" sz="2000" dirty="0">
                <a:latin typeface="Arial" pitchFamily="34" charset="0"/>
                <a:cs typeface="Arial" pitchFamily="34" charset="0"/>
              </a:rPr>
              <a:t>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a:latin typeface="Arial" pitchFamily="34" charset="0"/>
                <a:cs typeface="Arial" pitchFamily="34" charset="0"/>
              </a:rPr>
              <a:t>giả</a:t>
            </a:r>
            <a:r>
              <a:rPr lang="en-US" sz="2000" dirty="0">
                <a:latin typeface="Arial" pitchFamily="34" charset="0"/>
                <a:cs typeface="Arial" pitchFamily="34" charset="0"/>
              </a:rPr>
              <a:t> </a:t>
            </a:r>
            <a:r>
              <a:rPr lang="en-US" sz="2000" dirty="0" err="1">
                <a:latin typeface="Arial" pitchFamily="34" charset="0"/>
                <a:cs typeface="Arial" pitchFamily="34" charset="0"/>
              </a:rPr>
              <a:t>ngẫu</a:t>
            </a:r>
            <a:r>
              <a:rPr lang="en-US" sz="2000" dirty="0">
                <a:latin typeface="Arial" pitchFamily="34" charset="0"/>
                <a:cs typeface="Arial" pitchFamily="34" charset="0"/>
              </a:rPr>
              <a:t> </a:t>
            </a:r>
            <a:r>
              <a:rPr lang="en-US" sz="2000" dirty="0" err="1">
                <a:latin typeface="Arial" pitchFamily="34" charset="0"/>
                <a:cs typeface="Arial" pitchFamily="34" charset="0"/>
              </a:rPr>
              <a:t>nhiên</a:t>
            </a:r>
            <a:r>
              <a:rPr lang="en-US" sz="2000" dirty="0">
                <a:latin typeface="Arial" pitchFamily="34" charset="0"/>
                <a:cs typeface="Arial" pitchFamily="34" charset="0"/>
              </a:rPr>
              <a:t> (a pseudo-random number generator (PRNG) </a:t>
            </a:r>
            <a:r>
              <a:rPr lang="en-US" sz="2000" dirty="0" err="1">
                <a:latin typeface="Arial" pitchFamily="34" charset="0"/>
                <a:cs typeface="Arial" pitchFamily="34" charset="0"/>
              </a:rPr>
              <a:t>của</a:t>
            </a:r>
            <a:r>
              <a:rPr lang="en-US" sz="2000" dirty="0">
                <a:latin typeface="Arial" pitchFamily="34" charset="0"/>
                <a:cs typeface="Arial" pitchFamily="34" charset="0"/>
              </a:rPr>
              <a:t> RC4)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tạo</a:t>
            </a:r>
            <a:r>
              <a:rPr lang="en-US" sz="2000" dirty="0">
                <a:latin typeface="Arial" pitchFamily="34" charset="0"/>
                <a:cs typeface="Arial" pitchFamily="34" charset="0"/>
              </a:rPr>
              <a:t> </a:t>
            </a:r>
            <a:r>
              <a:rPr lang="en-US" sz="2000" dirty="0" err="1">
                <a:latin typeface="Arial" pitchFamily="34" charset="0"/>
                <a:cs typeface="Arial" pitchFamily="34" charset="0"/>
              </a:rPr>
              <a:t>ra</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chuỗi</a:t>
            </a:r>
            <a:r>
              <a:rPr lang="en-US" sz="2000" dirty="0">
                <a:latin typeface="Arial" pitchFamily="34" charset="0"/>
                <a:cs typeface="Arial" pitchFamily="34" charset="0"/>
              </a:rPr>
              <a:t> bit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cùng</a:t>
            </a:r>
            <a:r>
              <a:rPr lang="en-US" sz="2000" dirty="0">
                <a:latin typeface="Arial" pitchFamily="34" charset="0"/>
                <a:cs typeface="Arial" pitchFamily="34" charset="0"/>
              </a:rPr>
              <a:t> </a:t>
            </a:r>
            <a:r>
              <a:rPr lang="en-US" sz="2000" dirty="0" err="1">
                <a:latin typeface="Arial" pitchFamily="34" charset="0"/>
                <a:cs typeface="Arial" pitchFamily="34" charset="0"/>
              </a:rPr>
              <a:t>kích</a:t>
            </a:r>
            <a:r>
              <a:rPr lang="en-US" sz="2000" dirty="0">
                <a:latin typeface="Arial" pitchFamily="34" charset="0"/>
                <a:cs typeface="Arial" pitchFamily="34" charset="0"/>
              </a:rPr>
              <a:t> </a:t>
            </a:r>
            <a:r>
              <a:rPr lang="en-US" sz="2000" dirty="0" err="1">
                <a:latin typeface="Arial" pitchFamily="34" charset="0"/>
                <a:cs typeface="Arial" pitchFamily="34" charset="0"/>
              </a:rPr>
              <a:t>thước</a:t>
            </a:r>
            <a:r>
              <a:rPr lang="en-US" sz="2000" dirty="0">
                <a:latin typeface="Arial" pitchFamily="34" charset="0"/>
                <a:cs typeface="Arial" pitchFamily="34" charset="0"/>
              </a:rPr>
              <a:t> </a:t>
            </a:r>
            <a:r>
              <a:rPr lang="en-US" sz="2000" dirty="0" err="1">
                <a:latin typeface="Arial" pitchFamily="34" charset="0"/>
                <a:cs typeface="Arial" pitchFamily="34" charset="0"/>
              </a:rPr>
              <a:t>với</a:t>
            </a:r>
            <a:r>
              <a:rPr lang="en-US" sz="2000" dirty="0">
                <a:latin typeface="Arial" pitchFamily="34" charset="0"/>
                <a:cs typeface="Arial" pitchFamily="34" charset="0"/>
              </a:rPr>
              <a:t> </a:t>
            </a:r>
            <a:r>
              <a:rPr lang="en-US" sz="2000" dirty="0" err="1">
                <a:latin typeface="Arial" pitchFamily="34" charset="0"/>
                <a:cs typeface="Arial" pitchFamily="34" charset="0"/>
              </a:rPr>
              <a:t>kích</a:t>
            </a:r>
            <a:r>
              <a:rPr lang="en-US" sz="2000" dirty="0">
                <a:latin typeface="Arial" pitchFamily="34" charset="0"/>
                <a:cs typeface="Arial" pitchFamily="34" charset="0"/>
              </a:rPr>
              <a:t> </a:t>
            </a:r>
            <a:r>
              <a:rPr lang="en-US" sz="2000" dirty="0" err="1">
                <a:latin typeface="Arial" pitchFamily="34" charset="0"/>
                <a:cs typeface="Arial" pitchFamily="34" charset="0"/>
              </a:rPr>
              <a:t>thước</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(data + ICV).</a:t>
            </a:r>
          </a:p>
          <a:p>
            <a:endParaRPr lang="en-US" sz="2000" dirty="0">
              <a:latin typeface="Arial" pitchFamily="34" charset="0"/>
              <a:cs typeface="Arial" pitchFamily="34" charset="0"/>
            </a:endParaRPr>
          </a:p>
        </p:txBody>
      </p:sp>
    </p:spTree>
    <p:extLst>
      <p:ext uri="{BB962C8B-B14F-4D97-AF65-F5344CB8AC3E}">
        <p14:creationId xmlns:p14="http://schemas.microsoft.com/office/powerpoint/2010/main" val="3462172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17566" y="383346"/>
            <a:ext cx="4991688"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ENCRYPTION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57405" y="1489146"/>
            <a:ext cx="8077200" cy="4154984"/>
          </a:xfrm>
          <a:prstGeom prst="rect">
            <a:avLst/>
          </a:prstGeom>
          <a:noFill/>
        </p:spPr>
        <p:txBody>
          <a:bodyPr wrap="square" rtlCol="0">
            <a:spAutoFit/>
          </a:bodyPr>
          <a:lstStyle/>
          <a:p>
            <a:r>
              <a:rPr lang="en-US" sz="2400" dirty="0">
                <a:latin typeface="Arial" pitchFamily="34" charset="0"/>
                <a:cs typeface="Arial" pitchFamily="34" charset="0"/>
              </a:rPr>
              <a:t>5/ </a:t>
            </a:r>
            <a:r>
              <a:rPr lang="en-US" sz="2400" dirty="0" err="1">
                <a:latin typeface="Arial" pitchFamily="34" charset="0"/>
                <a:cs typeface="Arial" pitchFamily="34" charset="0"/>
              </a:rPr>
              <a:t>Chuỗi</a:t>
            </a:r>
            <a:r>
              <a:rPr lang="en-US" sz="2400" dirty="0">
                <a:latin typeface="Arial" pitchFamily="34" charset="0"/>
                <a:cs typeface="Arial" pitchFamily="34" charset="0"/>
              </a:rPr>
              <a:t> bit PRNG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biết</a:t>
            </a:r>
            <a:r>
              <a:rPr lang="en-US" sz="2400" dirty="0">
                <a:latin typeface="Arial" pitchFamily="34" charset="0"/>
                <a:cs typeface="Arial" pitchFamily="34" charset="0"/>
              </a:rPr>
              <a:t> </a:t>
            </a:r>
            <a:r>
              <a:rPr lang="en-US" sz="2400" dirty="0" err="1">
                <a:latin typeface="Arial" pitchFamily="34" charset="0"/>
                <a:cs typeface="Arial" pitchFamily="34" charset="0"/>
              </a:rPr>
              <a:t>đến</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tên</a:t>
            </a:r>
            <a:r>
              <a:rPr lang="en-US" sz="2400" dirty="0">
                <a:latin typeface="Arial" pitchFamily="34" charset="0"/>
                <a:cs typeface="Arial" pitchFamily="34" charset="0"/>
              </a:rPr>
              <a:t> </a:t>
            </a:r>
            <a:r>
              <a:rPr lang="en-US" sz="2400" dirty="0" err="1">
                <a:latin typeface="Arial" pitchFamily="34" charset="0"/>
                <a:cs typeface="Arial" pitchFamily="34" charset="0"/>
              </a:rPr>
              <a:t>keystream</a:t>
            </a:r>
            <a:r>
              <a:rPr lang="en-US" sz="2400" dirty="0">
                <a:latin typeface="Arial" pitchFamily="34" charset="0"/>
                <a:cs typeface="Arial" pitchFamily="34" charset="0"/>
              </a:rPr>
              <a:t>, </a:t>
            </a:r>
            <a:r>
              <a:rPr lang="en-US" sz="2400" dirty="0" err="1">
                <a:latin typeface="Arial" pitchFamily="34" charset="0"/>
                <a:cs typeface="Arial" pitchFamily="34" charset="0"/>
              </a:rPr>
              <a:t>sau</a:t>
            </a:r>
            <a:r>
              <a:rPr lang="en-US" sz="2400" dirty="0">
                <a:latin typeface="Arial" pitchFamily="34" charset="0"/>
                <a:cs typeface="Arial" pitchFamily="34" charset="0"/>
              </a:rPr>
              <a:t> </a:t>
            </a:r>
            <a:r>
              <a:rPr lang="en-US" sz="2400" dirty="0" err="1">
                <a:latin typeface="Arial" pitchFamily="34" charset="0"/>
                <a:cs typeface="Arial" pitchFamily="34" charset="0"/>
              </a:rPr>
              <a:t>đó</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đem</a:t>
            </a:r>
            <a:r>
              <a:rPr lang="en-US" sz="2400" dirty="0">
                <a:latin typeface="Arial" pitchFamily="34" charset="0"/>
                <a:cs typeface="Arial" pitchFamily="34" charset="0"/>
              </a:rPr>
              <a:t> </a:t>
            </a:r>
            <a:r>
              <a:rPr lang="en-US" sz="2400" dirty="0" err="1">
                <a:latin typeface="Arial" pitchFamily="34" charset="0"/>
                <a:cs typeface="Arial" pitchFamily="34" charset="0"/>
              </a:rPr>
              <a:t>XORed</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data+ICV</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(cipher-text)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thông</a:t>
            </a:r>
            <a:r>
              <a:rPr lang="en-US" sz="2400" dirty="0">
                <a:latin typeface="Arial" pitchFamily="34" charset="0"/>
                <a:cs typeface="Arial" pitchFamily="34" charset="0"/>
              </a:rPr>
              <a:t> tin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gửi</a:t>
            </a:r>
            <a:r>
              <a:rPr lang="en-US" sz="2400" dirty="0">
                <a:latin typeface="Arial" pitchFamily="34" charset="0"/>
                <a:cs typeface="Arial" pitchFamily="34" charset="0"/>
              </a:rPr>
              <a:t> </a:t>
            </a:r>
            <a:r>
              <a:rPr lang="en-US" sz="2400" dirty="0" err="1">
                <a:latin typeface="Arial" pitchFamily="34" charset="0"/>
                <a:cs typeface="Arial" pitchFamily="34" charset="0"/>
              </a:rPr>
              <a:t>đi</a:t>
            </a:r>
            <a:r>
              <a:rPr lang="en-US" sz="2400" dirty="0">
                <a:latin typeface="Arial" pitchFamily="34" charset="0"/>
                <a:cs typeface="Arial" pitchFamily="34" charset="0"/>
              </a:rPr>
              <a:t> </a:t>
            </a:r>
            <a:r>
              <a:rPr lang="en-US" sz="2400" dirty="0" err="1">
                <a:latin typeface="Arial" pitchFamily="34" charset="0"/>
                <a:cs typeface="Arial" pitchFamily="34" charset="0"/>
              </a:rPr>
              <a:t>giữa</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truy</a:t>
            </a:r>
            <a:r>
              <a:rPr lang="en-US" sz="2400" dirty="0">
                <a:latin typeface="Arial" pitchFamily="34" charset="0"/>
                <a:cs typeface="Arial" pitchFamily="34" charset="0"/>
              </a:rPr>
              <a:t> </a:t>
            </a:r>
            <a:r>
              <a:rPr lang="en-US" sz="2400" dirty="0" err="1">
                <a:latin typeface="Arial" pitchFamily="34" charset="0"/>
                <a:cs typeface="Arial" pitchFamily="34" charset="0"/>
              </a:rPr>
              <a:t>cập</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dây</a:t>
            </a:r>
            <a:r>
              <a:rPr lang="en-US" sz="2400" dirty="0">
                <a:latin typeface="Arial" pitchFamily="34" charset="0"/>
                <a:cs typeface="Arial" pitchFamily="34" charset="0"/>
              </a:rPr>
              <a:t> (wireless access point) </a:t>
            </a:r>
            <a:r>
              <a:rPr lang="en-US" sz="2400" dirty="0" err="1">
                <a:latin typeface="Arial" pitchFamily="34" charset="0"/>
                <a:cs typeface="Arial" pitchFamily="34" charset="0"/>
              </a:rPr>
              <a:t>và</a:t>
            </a:r>
            <a:r>
              <a:rPr lang="en-US" sz="2400" dirty="0">
                <a:latin typeface="Arial" pitchFamily="34" charset="0"/>
                <a:cs typeface="Arial" pitchFamily="34" charset="0"/>
              </a:rPr>
              <a:t> wireless client. </a:t>
            </a:r>
            <a:r>
              <a:rPr lang="en-US" sz="2400" dirty="0" err="1">
                <a:latin typeface="Arial" pitchFamily="34" charset="0"/>
                <a:cs typeface="Arial" pitchFamily="34" charset="0"/>
              </a:rPr>
              <a:t>Trước</a:t>
            </a:r>
            <a:r>
              <a:rPr lang="en-US" sz="2400" dirty="0">
                <a:latin typeface="Arial" pitchFamily="34" charset="0"/>
                <a:cs typeface="Arial" pitchFamily="34" charset="0"/>
              </a:rPr>
              <a:t> </a:t>
            </a:r>
            <a:r>
              <a:rPr lang="en-US" sz="2400" dirty="0" err="1">
                <a:latin typeface="Arial" pitchFamily="34" charset="0"/>
                <a:cs typeface="Arial" pitchFamily="34" charset="0"/>
              </a:rPr>
              <a:t>khi</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checksum (CRC32)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gắn</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chính</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thông</a:t>
            </a:r>
            <a:r>
              <a:rPr lang="en-US" sz="2400" dirty="0">
                <a:latin typeface="Arial" pitchFamily="34" charset="0"/>
                <a:cs typeface="Arial" pitchFamily="34" charset="0"/>
              </a:rPr>
              <a:t> tin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a:t>
            </a:r>
            <a:r>
              <a:rPr lang="en-US" sz="2400" dirty="0" err="1">
                <a:latin typeface="Arial" pitchFamily="34" charset="0"/>
                <a:cs typeface="Arial" pitchFamily="34" charset="0"/>
              </a:rPr>
              <a:t>cùng</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nó</a:t>
            </a:r>
            <a:r>
              <a:rPr lang="en-US" sz="2400" dirty="0">
                <a:latin typeface="Arial" pitchFamily="34" charset="0"/>
                <a:cs typeface="Arial" pitchFamily="34" charset="0"/>
              </a:rPr>
              <a:t>.</a:t>
            </a:r>
          </a:p>
          <a:p>
            <a:endParaRPr lang="en-US" sz="2400" dirty="0">
              <a:latin typeface="Arial" pitchFamily="34" charset="0"/>
              <a:cs typeface="Arial" pitchFamily="34" charset="0"/>
            </a:endParaRPr>
          </a:p>
          <a:p>
            <a:r>
              <a:rPr lang="en-US" sz="2400" dirty="0">
                <a:latin typeface="Arial" pitchFamily="34" charset="0"/>
                <a:cs typeface="Arial" pitchFamily="34" charset="0"/>
              </a:rPr>
              <a:t>6/</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payload </a:t>
            </a:r>
            <a:r>
              <a:rPr lang="en-US" sz="2400" dirty="0" err="1">
                <a:latin typeface="Arial" pitchFamily="34" charset="0"/>
                <a:cs typeface="Arial" pitchFamily="34" charset="0"/>
              </a:rPr>
              <a:t>cho</a:t>
            </a:r>
            <a:r>
              <a:rPr lang="en-US" sz="2400" dirty="0">
                <a:latin typeface="Arial" pitchFamily="34" charset="0"/>
                <a:cs typeface="Arial" pitchFamily="34" charset="0"/>
              </a:rPr>
              <a:t> frame MAC wireless, vector </a:t>
            </a:r>
            <a:r>
              <a:rPr lang="en-US" sz="2400" dirty="0" err="1">
                <a:latin typeface="Arial" pitchFamily="34" charset="0"/>
                <a:cs typeface="Arial" pitchFamily="34" charset="0"/>
              </a:rPr>
              <a:t>khởi</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(IV)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đưa</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đoạn</a:t>
            </a:r>
            <a:r>
              <a:rPr lang="en-US" sz="2400" dirty="0">
                <a:latin typeface="Arial" pitchFamily="34" charset="0"/>
                <a:cs typeface="Arial" pitchFamily="34" charset="0"/>
              </a:rPr>
              <a:t> (data + ICV) </a:t>
            </a:r>
            <a:r>
              <a:rPr lang="en-US" sz="2400" dirty="0" err="1">
                <a:latin typeface="Arial" pitchFamily="34" charset="0"/>
                <a:cs typeface="Arial" pitchFamily="34" charset="0"/>
              </a:rPr>
              <a:t>đã</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a:t>
            </a:r>
          </a:p>
        </p:txBody>
      </p:sp>
    </p:spTree>
    <p:extLst>
      <p:ext uri="{BB962C8B-B14F-4D97-AF65-F5344CB8AC3E}">
        <p14:creationId xmlns:p14="http://schemas.microsoft.com/office/powerpoint/2010/main" val="119049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830997"/>
          </a:xfrm>
          <a:prstGeom prst="rect">
            <a:avLst/>
          </a:prstGeom>
          <a:noFill/>
        </p:spPr>
        <p:txBody>
          <a:bodyPr wrap="square" rtlCol="0">
            <a:spAutoFit/>
          </a:bodyPr>
          <a:lstStyle/>
          <a:p>
            <a:r>
              <a:rPr lang="en-US" sz="2400">
                <a:solidFill>
                  <a:schemeClr val="bg1"/>
                </a:solidFill>
                <a:latin typeface="Myriad Set Pro" panose="02000400000000000000" pitchFamily="2" charset="0"/>
              </a:rPr>
              <a:t>Qúa trình mã hóa WEP gồm bao nhiêu bước cơ bản?</a:t>
            </a:r>
            <a:endParaRPr lang="vi-VN" sz="2400">
              <a:solidFill>
                <a:schemeClr val="bg1"/>
              </a:solidFill>
              <a:latin typeface="Myriad Set Pro" panose="02000400000000000000" pitchFamily="2" charset="0"/>
            </a:endParaRPr>
          </a:p>
        </p:txBody>
      </p:sp>
      <p:sp>
        <p:nvSpPr>
          <p:cNvPr id="12" name="Cross 11"/>
          <p:cNvSpPr/>
          <p:nvPr/>
        </p:nvSpPr>
        <p:spPr>
          <a:xfrm>
            <a:off x="2440852" y="454246"/>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095049" y="583870"/>
            <a:ext cx="5673502" cy="831738"/>
            <a:chOff x="6095049" y="583870"/>
            <a:chExt cx="5673502" cy="831738"/>
          </a:xfrm>
        </p:grpSpPr>
        <p:sp>
          <p:nvSpPr>
            <p:cNvPr id="11" name="Rectangle 10"/>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A</a:t>
              </a:r>
            </a:p>
          </p:txBody>
        </p:sp>
        <p:sp>
          <p:nvSpPr>
            <p:cNvPr id="18" name="TextBox 17"/>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3</a:t>
              </a:r>
              <a:endParaRPr lang="fr-CA" sz="2400">
                <a:solidFill>
                  <a:schemeClr val="tx1">
                    <a:lumMod val="75000"/>
                    <a:lumOff val="25000"/>
                  </a:schemeClr>
                </a:solidFill>
                <a:latin typeface="Myriad Set Pro" panose="02000400000000000000" pitchFamily="2" charset="0"/>
              </a:endParaRPr>
            </a:p>
          </p:txBody>
        </p:sp>
      </p:grpSp>
      <p:grpSp>
        <p:nvGrpSpPr>
          <p:cNvPr id="13" name="Group 12"/>
          <p:cNvGrpSpPr/>
          <p:nvPr/>
        </p:nvGrpSpPr>
        <p:grpSpPr>
          <a:xfrm>
            <a:off x="6095049" y="1874990"/>
            <a:ext cx="5673502" cy="831738"/>
            <a:chOff x="6095049" y="583870"/>
            <a:chExt cx="5673502" cy="831738"/>
          </a:xfrm>
        </p:grpSpPr>
        <p:sp>
          <p:nvSpPr>
            <p:cNvPr id="16" name="Rectangle 15"/>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B</a:t>
              </a:r>
            </a:p>
          </p:txBody>
        </p:sp>
        <p:sp>
          <p:nvSpPr>
            <p:cNvPr id="17" name="TextBox 16"/>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4</a:t>
              </a:r>
              <a:endParaRPr lang="fr-CA" sz="2400">
                <a:solidFill>
                  <a:schemeClr val="tx1">
                    <a:lumMod val="75000"/>
                    <a:lumOff val="25000"/>
                  </a:schemeClr>
                </a:solidFill>
                <a:latin typeface="Myriad Set Pro" panose="02000400000000000000" pitchFamily="2" charset="0"/>
              </a:endParaRPr>
            </a:p>
          </p:txBody>
        </p:sp>
      </p:grpSp>
      <p:grpSp>
        <p:nvGrpSpPr>
          <p:cNvPr id="19" name="Group 18"/>
          <p:cNvGrpSpPr/>
          <p:nvPr/>
        </p:nvGrpSpPr>
        <p:grpSpPr>
          <a:xfrm>
            <a:off x="6095049" y="3166110"/>
            <a:ext cx="5673502" cy="831738"/>
            <a:chOff x="6095049" y="583870"/>
            <a:chExt cx="5673502" cy="831738"/>
          </a:xfrm>
        </p:grpSpPr>
        <p:sp>
          <p:nvSpPr>
            <p:cNvPr id="20" name="Rectangle 19"/>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C</a:t>
              </a:r>
            </a:p>
          </p:txBody>
        </p:sp>
        <p:sp>
          <p:nvSpPr>
            <p:cNvPr id="21" name="TextBox 20"/>
            <p:cNvSpPr txBox="1"/>
            <p:nvPr/>
          </p:nvSpPr>
          <p:spPr>
            <a:xfrm>
              <a:off x="7182417" y="62292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5</a:t>
              </a:r>
            </a:p>
          </p:txBody>
        </p:sp>
      </p:grpSp>
      <p:grpSp>
        <p:nvGrpSpPr>
          <p:cNvPr id="22" name="Group 21"/>
          <p:cNvGrpSpPr/>
          <p:nvPr/>
        </p:nvGrpSpPr>
        <p:grpSpPr>
          <a:xfrm>
            <a:off x="6095049" y="4541882"/>
            <a:ext cx="5673502" cy="831738"/>
            <a:chOff x="6095049" y="583870"/>
            <a:chExt cx="5673502" cy="831738"/>
          </a:xfrm>
        </p:grpSpPr>
        <p:sp>
          <p:nvSpPr>
            <p:cNvPr id="23" name="Rectangle 22"/>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D</a:t>
              </a:r>
            </a:p>
          </p:txBody>
        </p:sp>
        <p:sp>
          <p:nvSpPr>
            <p:cNvPr id="24" name="TextBox 23"/>
            <p:cNvSpPr txBox="1"/>
            <p:nvPr/>
          </p:nvSpPr>
          <p:spPr>
            <a:xfrm>
              <a:off x="7182417" y="584611"/>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6</a:t>
              </a:r>
              <a:endParaRPr lang="fr-CA" sz="2400">
                <a:solidFill>
                  <a:schemeClr val="tx1">
                    <a:lumMod val="75000"/>
                    <a:lumOff val="25000"/>
                  </a:schemeClr>
                </a:solidFill>
                <a:latin typeface="Myriad Set Pro" panose="02000400000000000000" pitchFamily="2" charset="0"/>
              </a:endParaRPr>
            </a:p>
          </p:txBody>
        </p:sp>
      </p:grpSp>
    </p:spTree>
    <p:extLst>
      <p:ext uri="{BB962C8B-B14F-4D97-AF65-F5344CB8AC3E}">
        <p14:creationId xmlns:p14="http://schemas.microsoft.com/office/powerpoint/2010/main" val="38579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830997"/>
          </a:xfrm>
          <a:prstGeom prst="rect">
            <a:avLst/>
          </a:prstGeom>
          <a:noFill/>
        </p:spPr>
        <p:txBody>
          <a:bodyPr wrap="square" rtlCol="0">
            <a:spAutoFit/>
          </a:bodyPr>
          <a:lstStyle/>
          <a:p>
            <a:r>
              <a:rPr lang="vi-VN" sz="2400">
                <a:solidFill>
                  <a:schemeClr val="bg1"/>
                </a:solidFill>
                <a:latin typeface="Myriad Set Pro" panose="02000400000000000000" pitchFamily="2" charset="0"/>
              </a:rPr>
              <a:t>Giá trị kiểm tra toàn vẹn (ICV) có kích thước là?</a:t>
            </a:r>
          </a:p>
        </p:txBody>
      </p:sp>
      <p:sp>
        <p:nvSpPr>
          <p:cNvPr id="12" name="Cross 11"/>
          <p:cNvSpPr/>
          <p:nvPr/>
        </p:nvSpPr>
        <p:spPr>
          <a:xfrm>
            <a:off x="2440852" y="454246"/>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095049" y="583870"/>
            <a:ext cx="5673502" cy="831738"/>
            <a:chOff x="6095049" y="583870"/>
            <a:chExt cx="5673502" cy="831738"/>
          </a:xfrm>
        </p:grpSpPr>
        <p:sp>
          <p:nvSpPr>
            <p:cNvPr id="11" name="Rectangle 10"/>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A</a:t>
              </a:r>
            </a:p>
          </p:txBody>
        </p:sp>
        <p:sp>
          <p:nvSpPr>
            <p:cNvPr id="18" name="TextBox 17"/>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24 bit</a:t>
              </a:r>
              <a:endParaRPr lang="fr-CA" sz="2400">
                <a:solidFill>
                  <a:schemeClr val="tx1">
                    <a:lumMod val="75000"/>
                    <a:lumOff val="25000"/>
                  </a:schemeClr>
                </a:solidFill>
                <a:latin typeface="Myriad Set Pro" panose="02000400000000000000" pitchFamily="2" charset="0"/>
              </a:endParaRPr>
            </a:p>
          </p:txBody>
        </p:sp>
      </p:grpSp>
      <p:grpSp>
        <p:nvGrpSpPr>
          <p:cNvPr id="13" name="Group 12"/>
          <p:cNvGrpSpPr/>
          <p:nvPr/>
        </p:nvGrpSpPr>
        <p:grpSpPr>
          <a:xfrm>
            <a:off x="6095049" y="1874990"/>
            <a:ext cx="5673502" cy="831738"/>
            <a:chOff x="6095049" y="583870"/>
            <a:chExt cx="5673502" cy="831738"/>
          </a:xfrm>
        </p:grpSpPr>
        <p:sp>
          <p:nvSpPr>
            <p:cNvPr id="16" name="Rectangle 15"/>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B</a:t>
              </a:r>
            </a:p>
          </p:txBody>
        </p:sp>
        <p:sp>
          <p:nvSpPr>
            <p:cNvPr id="17" name="TextBox 16"/>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32 bit</a:t>
              </a:r>
              <a:endParaRPr lang="fr-CA" sz="2400">
                <a:solidFill>
                  <a:schemeClr val="tx1">
                    <a:lumMod val="75000"/>
                    <a:lumOff val="25000"/>
                  </a:schemeClr>
                </a:solidFill>
                <a:latin typeface="Myriad Set Pro" panose="02000400000000000000" pitchFamily="2" charset="0"/>
              </a:endParaRPr>
            </a:p>
          </p:txBody>
        </p:sp>
      </p:grpSp>
      <p:grpSp>
        <p:nvGrpSpPr>
          <p:cNvPr id="19" name="Group 18"/>
          <p:cNvGrpSpPr/>
          <p:nvPr/>
        </p:nvGrpSpPr>
        <p:grpSpPr>
          <a:xfrm>
            <a:off x="6095049" y="3166110"/>
            <a:ext cx="5673502" cy="831738"/>
            <a:chOff x="6095049" y="583870"/>
            <a:chExt cx="5673502" cy="831738"/>
          </a:xfrm>
        </p:grpSpPr>
        <p:sp>
          <p:nvSpPr>
            <p:cNvPr id="20" name="Rectangle 19"/>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C</a:t>
              </a:r>
            </a:p>
          </p:txBody>
        </p:sp>
        <p:sp>
          <p:nvSpPr>
            <p:cNvPr id="21" name="TextBox 20"/>
            <p:cNvSpPr txBox="1"/>
            <p:nvPr/>
          </p:nvSpPr>
          <p:spPr>
            <a:xfrm>
              <a:off x="7182417" y="62292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40 bit</a:t>
              </a:r>
            </a:p>
          </p:txBody>
        </p:sp>
      </p:grpSp>
      <p:grpSp>
        <p:nvGrpSpPr>
          <p:cNvPr id="22" name="Group 21"/>
          <p:cNvGrpSpPr/>
          <p:nvPr/>
        </p:nvGrpSpPr>
        <p:grpSpPr>
          <a:xfrm>
            <a:off x="6095049" y="4541882"/>
            <a:ext cx="5673502" cy="831738"/>
            <a:chOff x="6095049" y="583870"/>
            <a:chExt cx="5673502" cy="831738"/>
          </a:xfrm>
        </p:grpSpPr>
        <p:sp>
          <p:nvSpPr>
            <p:cNvPr id="23" name="Rectangle 22"/>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D</a:t>
              </a:r>
            </a:p>
          </p:txBody>
        </p:sp>
        <p:sp>
          <p:nvSpPr>
            <p:cNvPr id="24" name="TextBox 23"/>
            <p:cNvSpPr txBox="1"/>
            <p:nvPr/>
          </p:nvSpPr>
          <p:spPr>
            <a:xfrm>
              <a:off x="7182417" y="584611"/>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104 bit</a:t>
              </a:r>
              <a:endParaRPr lang="fr-CA" sz="2400">
                <a:solidFill>
                  <a:schemeClr val="tx1">
                    <a:lumMod val="75000"/>
                    <a:lumOff val="25000"/>
                  </a:schemeClr>
                </a:solidFill>
                <a:latin typeface="Myriad Set Pro" panose="02000400000000000000" pitchFamily="2" charset="0"/>
              </a:endParaRPr>
            </a:p>
          </p:txBody>
        </p:sp>
      </p:grpSp>
    </p:spTree>
    <p:extLst>
      <p:ext uri="{BB962C8B-B14F-4D97-AF65-F5344CB8AC3E}">
        <p14:creationId xmlns:p14="http://schemas.microsoft.com/office/powerpoint/2010/main" val="251846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5619389" cy="6858000"/>
          </a:xfrm>
          <a:custGeom>
            <a:avLst/>
            <a:gdLst>
              <a:gd name="connsiteX0" fmla="*/ 0 w 4062953"/>
              <a:gd name="connsiteY0" fmla="*/ 0 h 4958499"/>
              <a:gd name="connsiteX1" fmla="*/ 4062953 w 4062953"/>
              <a:gd name="connsiteY1" fmla="*/ 0 h 4958499"/>
              <a:gd name="connsiteX2" fmla="*/ 4062953 w 4062953"/>
              <a:gd name="connsiteY2" fmla="*/ 4958499 h 4958499"/>
              <a:gd name="connsiteX3" fmla="*/ 0 w 4062953"/>
              <a:gd name="connsiteY3" fmla="*/ 4958499 h 4958499"/>
              <a:gd name="connsiteX4" fmla="*/ 0 w 4062953"/>
              <a:gd name="connsiteY4" fmla="*/ 923526 h 4958499"/>
              <a:gd name="connsiteX5" fmla="*/ 235669 w 4062953"/>
              <a:gd name="connsiteY5" fmla="*/ 699943 h 4958499"/>
              <a:gd name="connsiteX6" fmla="*/ 0 w 4062953"/>
              <a:gd name="connsiteY6" fmla="*/ 476360 h 495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953" h="4958499">
                <a:moveTo>
                  <a:pt x="0" y="0"/>
                </a:moveTo>
                <a:lnTo>
                  <a:pt x="4062953" y="0"/>
                </a:lnTo>
                <a:lnTo>
                  <a:pt x="4062953" y="4958499"/>
                </a:lnTo>
                <a:lnTo>
                  <a:pt x="0" y="4958499"/>
                </a:lnTo>
                <a:lnTo>
                  <a:pt x="0" y="923526"/>
                </a:lnTo>
                <a:lnTo>
                  <a:pt x="235669" y="699943"/>
                </a:lnTo>
                <a:lnTo>
                  <a:pt x="0" y="476360"/>
                </a:lnTo>
                <a:close/>
              </a:path>
            </a:pathLst>
          </a:cu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a:off x="4976243" y="583870"/>
            <a:ext cx="322867" cy="322867"/>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EC4B6"/>
              </a:solidFill>
            </a:endParaRPr>
          </a:p>
        </p:txBody>
      </p:sp>
      <p:sp>
        <p:nvSpPr>
          <p:cNvPr id="9" name="TextBox 8"/>
          <p:cNvSpPr txBox="1"/>
          <p:nvPr/>
        </p:nvSpPr>
        <p:spPr>
          <a:xfrm>
            <a:off x="551542" y="684445"/>
            <a:ext cx="3410857" cy="584775"/>
          </a:xfrm>
          <a:prstGeom prst="rect">
            <a:avLst/>
          </a:prstGeom>
          <a:noFill/>
        </p:spPr>
        <p:txBody>
          <a:bodyPr wrap="square" rtlCol="0">
            <a:spAutoFit/>
          </a:bodyPr>
          <a:lstStyle/>
          <a:p>
            <a:r>
              <a:rPr lang="en-US" sz="3200">
                <a:solidFill>
                  <a:schemeClr val="bg1"/>
                </a:solidFill>
                <a:latin typeface="Montserrat Semi Bold" panose="00000700000000000000" pitchFamily="2" charset="0"/>
              </a:rPr>
              <a:t>CÂU HỎI</a:t>
            </a:r>
            <a:endParaRPr lang="fr-CA" sz="3200">
              <a:solidFill>
                <a:schemeClr val="bg1"/>
              </a:solidFill>
              <a:latin typeface="Montserrat Semi Bold" panose="00000700000000000000" pitchFamily="2" charset="0"/>
            </a:endParaRPr>
          </a:p>
        </p:txBody>
      </p:sp>
      <p:sp>
        <p:nvSpPr>
          <p:cNvPr id="10" name="TextBox 9"/>
          <p:cNvSpPr txBox="1"/>
          <p:nvPr/>
        </p:nvSpPr>
        <p:spPr>
          <a:xfrm>
            <a:off x="551543" y="1480457"/>
            <a:ext cx="4586134" cy="461665"/>
          </a:xfrm>
          <a:prstGeom prst="rect">
            <a:avLst/>
          </a:prstGeom>
          <a:noFill/>
        </p:spPr>
        <p:txBody>
          <a:bodyPr wrap="square" rtlCol="0">
            <a:spAutoFit/>
          </a:bodyPr>
          <a:lstStyle/>
          <a:p>
            <a:r>
              <a:rPr lang="en-US" sz="2400">
                <a:solidFill>
                  <a:schemeClr val="bg1"/>
                </a:solidFill>
                <a:latin typeface="Myriad Set Pro" panose="02000400000000000000" pitchFamily="2" charset="0"/>
              </a:rPr>
              <a:t>Vec-tơ khởi tạo có kích thước là?</a:t>
            </a:r>
            <a:endParaRPr lang="vi-VN" sz="2400">
              <a:solidFill>
                <a:schemeClr val="bg1"/>
              </a:solidFill>
              <a:latin typeface="Myriad Set Pro" panose="02000400000000000000" pitchFamily="2" charset="0"/>
            </a:endParaRPr>
          </a:p>
        </p:txBody>
      </p:sp>
      <p:sp>
        <p:nvSpPr>
          <p:cNvPr id="12" name="Cross 11"/>
          <p:cNvSpPr/>
          <p:nvPr/>
        </p:nvSpPr>
        <p:spPr>
          <a:xfrm>
            <a:off x="2440852" y="454246"/>
            <a:ext cx="452491" cy="452491"/>
          </a:xfrm>
          <a:prstGeom prst="plus">
            <a:avLst>
              <a:gd name="adj" fmla="val 369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4338536">
            <a:off x="4221251" y="4299966"/>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6583441">
            <a:off x="2843528" y="6052175"/>
            <a:ext cx="1695024" cy="1695024"/>
          </a:xfrm>
          <a:prstGeom prst="plus">
            <a:avLst>
              <a:gd name="adj" fmla="val 3698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095049" y="583870"/>
            <a:ext cx="5673502" cy="831738"/>
            <a:chOff x="6095049" y="583870"/>
            <a:chExt cx="5673502" cy="831738"/>
          </a:xfrm>
        </p:grpSpPr>
        <p:sp>
          <p:nvSpPr>
            <p:cNvPr id="11" name="Rectangle 10"/>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A</a:t>
              </a:r>
            </a:p>
          </p:txBody>
        </p:sp>
        <p:sp>
          <p:nvSpPr>
            <p:cNvPr id="18" name="TextBox 17"/>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8 bit</a:t>
              </a:r>
              <a:endParaRPr lang="fr-CA" sz="2400">
                <a:solidFill>
                  <a:schemeClr val="tx1">
                    <a:lumMod val="75000"/>
                    <a:lumOff val="25000"/>
                  </a:schemeClr>
                </a:solidFill>
                <a:latin typeface="Myriad Set Pro" panose="02000400000000000000" pitchFamily="2" charset="0"/>
              </a:endParaRPr>
            </a:p>
          </p:txBody>
        </p:sp>
      </p:grpSp>
      <p:grpSp>
        <p:nvGrpSpPr>
          <p:cNvPr id="13" name="Group 12"/>
          <p:cNvGrpSpPr/>
          <p:nvPr/>
        </p:nvGrpSpPr>
        <p:grpSpPr>
          <a:xfrm>
            <a:off x="6095049" y="1874990"/>
            <a:ext cx="5673502" cy="831738"/>
            <a:chOff x="6095049" y="583870"/>
            <a:chExt cx="5673502" cy="831738"/>
          </a:xfrm>
        </p:grpSpPr>
        <p:sp>
          <p:nvSpPr>
            <p:cNvPr id="16" name="Rectangle 15"/>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B</a:t>
              </a:r>
            </a:p>
          </p:txBody>
        </p:sp>
        <p:sp>
          <p:nvSpPr>
            <p:cNvPr id="17" name="TextBox 16"/>
            <p:cNvSpPr txBox="1"/>
            <p:nvPr/>
          </p:nvSpPr>
          <p:spPr>
            <a:xfrm>
              <a:off x="7182417" y="76526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14 bit</a:t>
              </a:r>
              <a:endParaRPr lang="fr-CA" sz="2400">
                <a:solidFill>
                  <a:schemeClr val="tx1">
                    <a:lumMod val="75000"/>
                    <a:lumOff val="25000"/>
                  </a:schemeClr>
                </a:solidFill>
                <a:latin typeface="Myriad Set Pro" panose="02000400000000000000" pitchFamily="2" charset="0"/>
              </a:endParaRPr>
            </a:p>
          </p:txBody>
        </p:sp>
      </p:grpSp>
      <p:grpSp>
        <p:nvGrpSpPr>
          <p:cNvPr id="19" name="Group 18"/>
          <p:cNvGrpSpPr/>
          <p:nvPr/>
        </p:nvGrpSpPr>
        <p:grpSpPr>
          <a:xfrm>
            <a:off x="6095049" y="3166110"/>
            <a:ext cx="5673502" cy="831738"/>
            <a:chOff x="6095049" y="583870"/>
            <a:chExt cx="5673502" cy="831738"/>
          </a:xfrm>
        </p:grpSpPr>
        <p:sp>
          <p:nvSpPr>
            <p:cNvPr id="20" name="Rectangle 19"/>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C</a:t>
              </a:r>
            </a:p>
          </p:txBody>
        </p:sp>
        <p:sp>
          <p:nvSpPr>
            <p:cNvPr id="21" name="TextBox 20"/>
            <p:cNvSpPr txBox="1"/>
            <p:nvPr/>
          </p:nvSpPr>
          <p:spPr>
            <a:xfrm>
              <a:off x="7182417" y="622920"/>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24 bit</a:t>
              </a:r>
            </a:p>
          </p:txBody>
        </p:sp>
      </p:grpSp>
      <p:grpSp>
        <p:nvGrpSpPr>
          <p:cNvPr id="22" name="Group 21"/>
          <p:cNvGrpSpPr/>
          <p:nvPr/>
        </p:nvGrpSpPr>
        <p:grpSpPr>
          <a:xfrm>
            <a:off x="6095049" y="4541882"/>
            <a:ext cx="5673502" cy="831738"/>
            <a:chOff x="6095049" y="583870"/>
            <a:chExt cx="5673502" cy="831738"/>
          </a:xfrm>
        </p:grpSpPr>
        <p:sp>
          <p:nvSpPr>
            <p:cNvPr id="23" name="Rectangle 22"/>
            <p:cNvSpPr/>
            <p:nvPr/>
          </p:nvSpPr>
          <p:spPr>
            <a:xfrm>
              <a:off x="6095049" y="583870"/>
              <a:ext cx="831738" cy="831738"/>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2EC4B6"/>
                  </a:solidFill>
                  <a:latin typeface="Montserrat Semi Bold" panose="00000700000000000000" pitchFamily="2" charset="0"/>
                </a:rPr>
                <a:t>D</a:t>
              </a:r>
            </a:p>
          </p:txBody>
        </p:sp>
        <p:sp>
          <p:nvSpPr>
            <p:cNvPr id="24" name="TextBox 23"/>
            <p:cNvSpPr txBox="1"/>
            <p:nvPr/>
          </p:nvSpPr>
          <p:spPr>
            <a:xfrm>
              <a:off x="7182417" y="584611"/>
              <a:ext cx="4586134" cy="461665"/>
            </a:xfrm>
            <a:prstGeom prst="rect">
              <a:avLst/>
            </a:prstGeom>
            <a:noFill/>
          </p:spPr>
          <p:txBody>
            <a:bodyPr wrap="square" rtlCol="0">
              <a:spAutoFit/>
            </a:bodyPr>
            <a:lstStyle/>
            <a:p>
              <a:r>
                <a:rPr lang="en-US" sz="2400">
                  <a:solidFill>
                    <a:schemeClr val="tx1">
                      <a:lumMod val="75000"/>
                      <a:lumOff val="25000"/>
                    </a:schemeClr>
                  </a:solidFill>
                  <a:latin typeface="Myriad Set Pro" panose="02000400000000000000" pitchFamily="2" charset="0"/>
                </a:rPr>
                <a:t>32 bit</a:t>
              </a:r>
              <a:endParaRPr lang="fr-CA" sz="2400">
                <a:solidFill>
                  <a:schemeClr val="tx1">
                    <a:lumMod val="75000"/>
                    <a:lumOff val="25000"/>
                  </a:schemeClr>
                </a:solidFill>
                <a:latin typeface="Myriad Set Pro" panose="02000400000000000000" pitchFamily="2" charset="0"/>
              </a:endParaRPr>
            </a:p>
          </p:txBody>
        </p:sp>
      </p:grpSp>
    </p:spTree>
    <p:extLst>
      <p:ext uri="{BB962C8B-B14F-4D97-AF65-F5344CB8AC3E}">
        <p14:creationId xmlns:p14="http://schemas.microsoft.com/office/powerpoint/2010/main" val="30072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2700000">
            <a:off x="4729114" y="-1366887"/>
            <a:ext cx="2733773" cy="2733773"/>
          </a:xfrm>
          <a:prstGeom prst="rect">
            <a:avLst/>
          </a:prstGeom>
          <a:noFill/>
          <a:ln w="1905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9544" y="2767281"/>
            <a:ext cx="11108875" cy="2123658"/>
          </a:xfrm>
          <a:prstGeom prst="rect">
            <a:avLst/>
          </a:prstGeom>
          <a:noFill/>
        </p:spPr>
        <p:txBody>
          <a:bodyPr wrap="none" rtlCol="0">
            <a:spAutoFit/>
          </a:bodyPr>
          <a:lstStyle/>
          <a:p>
            <a:pPr algn="ctr"/>
            <a:r>
              <a:rPr lang="en-US" sz="6600" b="1">
                <a:solidFill>
                  <a:schemeClr val="bg1"/>
                </a:solidFill>
                <a:latin typeface="Montserrat Semi Bold" panose="00000700000000000000" pitchFamily="2" charset="0"/>
                <a:ea typeface="Nexa Bold" charset="0"/>
                <a:cs typeface="Nexa Bold" charset="0"/>
              </a:rPr>
              <a:t>CÁC KHÍA CẠNH</a:t>
            </a:r>
          </a:p>
          <a:p>
            <a:pPr algn="ctr"/>
            <a:r>
              <a:rPr lang="en-US" sz="6600" b="1">
                <a:solidFill>
                  <a:schemeClr val="bg1"/>
                </a:solidFill>
                <a:latin typeface="Montserrat Semi Bold" panose="00000700000000000000" pitchFamily="2" charset="0"/>
                <a:ea typeface="Nexa Bold" charset="0"/>
                <a:cs typeface="Nexa Bold" charset="0"/>
              </a:rPr>
              <a:t>BẢO MẬT CỦA IEEE 802.11</a:t>
            </a:r>
          </a:p>
        </p:txBody>
      </p:sp>
      <p:sp>
        <p:nvSpPr>
          <p:cNvPr id="10" name="Cross 9"/>
          <p:cNvSpPr/>
          <p:nvPr/>
        </p:nvSpPr>
        <p:spPr>
          <a:xfrm rot="2700000">
            <a:off x="5530321" y="567393"/>
            <a:ext cx="1131369" cy="1131369"/>
          </a:xfrm>
          <a:prstGeom prst="plus">
            <a:avLst>
              <a:gd name="adj" fmla="val 47769"/>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a:off x="5998247" y="6121763"/>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641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22379" y="383346"/>
            <a:ext cx="4982069"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DECRYPTION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967761" y="1781046"/>
            <a:ext cx="8291279" cy="3657917"/>
          </a:xfrm>
          <a:prstGeom prst="rect">
            <a:avLst/>
          </a:prstGeom>
        </p:spPr>
      </p:pic>
    </p:spTree>
    <p:extLst>
      <p:ext uri="{BB962C8B-B14F-4D97-AF65-F5344CB8AC3E}">
        <p14:creationId xmlns:p14="http://schemas.microsoft.com/office/powerpoint/2010/main" val="204901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22379" y="383346"/>
            <a:ext cx="4982069"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DECRYPTION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37473" y="1391213"/>
            <a:ext cx="10013458" cy="4893647"/>
          </a:xfrm>
          <a:prstGeom prst="rect">
            <a:avLst/>
          </a:prstGeom>
          <a:noFill/>
        </p:spPr>
        <p:txBody>
          <a:bodyPr wrap="square" rtlCol="0">
            <a:spAutoFit/>
          </a:bodyPr>
          <a:lstStyle/>
          <a:p>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giải</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payload </a:t>
            </a:r>
            <a:r>
              <a:rPr lang="en-US" sz="2400" dirty="0" err="1">
                <a:latin typeface="Arial" pitchFamily="34" charset="0"/>
                <a:cs typeface="Arial" pitchFamily="34" charset="0"/>
              </a:rPr>
              <a:t>trong</a:t>
            </a:r>
            <a:r>
              <a:rPr lang="en-US" sz="2400" dirty="0">
                <a:latin typeface="Arial" pitchFamily="34" charset="0"/>
                <a:cs typeface="Arial" pitchFamily="34" charset="0"/>
              </a:rPr>
              <a:t> frame 802.11 ta </a:t>
            </a:r>
            <a:r>
              <a:rPr lang="en-US" sz="2400" dirty="0" err="1">
                <a:latin typeface="Arial" pitchFamily="34" charset="0"/>
                <a:cs typeface="Arial" pitchFamily="34" charset="0"/>
              </a:rPr>
              <a:t>thực</a:t>
            </a:r>
            <a:r>
              <a:rPr lang="en-US" sz="2400" dirty="0">
                <a:latin typeface="Arial" pitchFamily="34" charset="0"/>
                <a:cs typeface="Arial" pitchFamily="34" charset="0"/>
              </a:rPr>
              <a:t> </a:t>
            </a:r>
            <a:r>
              <a:rPr lang="en-US" sz="2400" dirty="0" err="1">
                <a:latin typeface="Arial" pitchFamily="34" charset="0"/>
                <a:cs typeface="Arial" pitchFamily="34" charset="0"/>
              </a:rPr>
              <a:t>hiện</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bước</a:t>
            </a:r>
            <a:r>
              <a:rPr lang="en-US" sz="2400" dirty="0">
                <a:latin typeface="Arial" pitchFamily="34" charset="0"/>
                <a:cs typeface="Arial" pitchFamily="34" charset="0"/>
              </a:rPr>
              <a:t> </a:t>
            </a:r>
            <a:r>
              <a:rPr lang="en-US" sz="2400" dirty="0" err="1">
                <a:latin typeface="Arial" pitchFamily="34" charset="0"/>
                <a:cs typeface="Arial" pitchFamily="34" charset="0"/>
              </a:rPr>
              <a:t>sau</a:t>
            </a:r>
            <a:r>
              <a:rPr lang="en-US" sz="2400" dirty="0">
                <a:latin typeface="Arial" pitchFamily="34" charset="0"/>
                <a:cs typeface="Arial" pitchFamily="34" charset="0"/>
              </a:rPr>
              <a:t>:</a:t>
            </a:r>
          </a:p>
          <a:p>
            <a:endParaRPr lang="en-US" sz="2400" dirty="0">
              <a:latin typeface="Arial" pitchFamily="34" charset="0"/>
              <a:cs typeface="Arial" pitchFamily="34" charset="0"/>
            </a:endParaRPr>
          </a:p>
          <a:p>
            <a:r>
              <a:rPr lang="en-US" sz="2400" dirty="0">
                <a:latin typeface="Arial" pitchFamily="34" charset="0"/>
                <a:cs typeface="Arial" pitchFamily="34" charset="0"/>
              </a:rPr>
              <a:t>1/ Vector </a:t>
            </a:r>
            <a:r>
              <a:rPr lang="en-US" sz="2400" dirty="0" err="1">
                <a:latin typeface="Arial" pitchFamily="34" charset="0"/>
                <a:cs typeface="Arial" pitchFamily="34" charset="0"/>
              </a:rPr>
              <a:t>khởi</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(IV)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lấy</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từ</a:t>
            </a:r>
            <a:r>
              <a:rPr lang="en-US" sz="2400" dirty="0">
                <a:latin typeface="Arial" pitchFamily="34" charset="0"/>
                <a:cs typeface="Arial" pitchFamily="34" charset="0"/>
              </a:rPr>
              <a:t> </a:t>
            </a:r>
            <a:r>
              <a:rPr lang="en-US" sz="2400" dirty="0" err="1">
                <a:latin typeface="Arial" pitchFamily="34" charset="0"/>
                <a:cs typeface="Arial" pitchFamily="34" charset="0"/>
              </a:rPr>
              <a:t>đoạn</a:t>
            </a:r>
            <a:r>
              <a:rPr lang="en-US" sz="2400" dirty="0">
                <a:latin typeface="Arial" pitchFamily="34" charset="0"/>
                <a:cs typeface="Arial" pitchFamily="34" charset="0"/>
              </a:rPr>
              <a:t>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MAC payload.</a:t>
            </a:r>
          </a:p>
          <a:p>
            <a:endParaRPr lang="en-US" sz="2400" dirty="0">
              <a:latin typeface="Arial" pitchFamily="34" charset="0"/>
              <a:cs typeface="Arial" pitchFamily="34" charset="0"/>
            </a:endParaRPr>
          </a:p>
          <a:p>
            <a:r>
              <a:rPr lang="en-US" sz="2400" dirty="0">
                <a:latin typeface="Arial" pitchFamily="34" charset="0"/>
                <a:cs typeface="Arial" pitchFamily="34" charset="0"/>
              </a:rPr>
              <a:t>2/ IV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gắn</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key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WEP.</a:t>
            </a:r>
          </a:p>
          <a:p>
            <a:endParaRPr lang="en-US" sz="2400" dirty="0">
              <a:latin typeface="Arial" pitchFamily="34" charset="0"/>
              <a:cs typeface="Arial" pitchFamily="34" charset="0"/>
            </a:endParaRPr>
          </a:p>
          <a:p>
            <a:r>
              <a:rPr lang="en-US" sz="2400" dirty="0">
                <a:latin typeface="Arial" pitchFamily="34" charset="0"/>
                <a:cs typeface="Arial" pitchFamily="34" charset="0"/>
              </a:rPr>
              <a:t>3/ </a:t>
            </a:r>
            <a:r>
              <a:rPr lang="en-US" sz="2400" dirty="0" err="1">
                <a:latin typeface="Arial" pitchFamily="34" charset="0"/>
                <a:cs typeface="Arial" pitchFamily="34" charset="0"/>
              </a:rPr>
              <a:t>Sự</a:t>
            </a:r>
            <a:r>
              <a:rPr lang="en-US" sz="2400" dirty="0">
                <a:latin typeface="Arial" pitchFamily="34" charset="0"/>
                <a:cs typeface="Arial" pitchFamily="34" charset="0"/>
              </a:rPr>
              <a:t> </a:t>
            </a:r>
            <a:r>
              <a:rPr lang="en-US" sz="2400" dirty="0" err="1">
                <a:latin typeface="Arial" pitchFamily="34" charset="0"/>
                <a:cs typeface="Arial" pitchFamily="34" charset="0"/>
              </a:rPr>
              <a:t>kết</a:t>
            </a:r>
            <a:r>
              <a:rPr lang="en-US" sz="2400" dirty="0">
                <a:latin typeface="Arial" pitchFamily="34" charset="0"/>
                <a:cs typeface="Arial" pitchFamily="34" charset="0"/>
              </a:rPr>
              <a:t> </a:t>
            </a:r>
            <a:r>
              <a:rPr lang="en-US" sz="2400" dirty="0" err="1">
                <a:latin typeface="Arial" pitchFamily="34" charset="0"/>
                <a:cs typeface="Arial" pitchFamily="34" charset="0"/>
              </a:rPr>
              <a:t>hợp</a:t>
            </a:r>
            <a:r>
              <a:rPr lang="en-US" sz="2400" dirty="0">
                <a:latin typeface="Arial" pitchFamily="34" charset="0"/>
                <a:cs typeface="Arial" pitchFamily="34" charset="0"/>
              </a:rPr>
              <a:t> IV+WEP key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là</a:t>
            </a:r>
            <a:r>
              <a:rPr lang="en-US" sz="2400" dirty="0">
                <a:latin typeface="Arial" pitchFamily="34" charset="0"/>
                <a:cs typeface="Arial" pitchFamily="34" charset="0"/>
              </a:rPr>
              <a:t> input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cùng</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máy</a:t>
            </a:r>
            <a:r>
              <a:rPr lang="en-US" sz="2400" dirty="0">
                <a:latin typeface="Arial" pitchFamily="34" charset="0"/>
                <a:cs typeface="Arial" pitchFamily="34" charset="0"/>
              </a:rPr>
              <a:t> PRNG (</a:t>
            </a:r>
            <a:r>
              <a:rPr lang="en-US" sz="2400" dirty="0" err="1">
                <a:latin typeface="Arial" pitchFamily="34" charset="0"/>
                <a:cs typeface="Arial" pitchFamily="34" charset="0"/>
              </a:rPr>
              <a:t>máy</a:t>
            </a:r>
            <a:r>
              <a:rPr lang="en-US" sz="2400" dirty="0">
                <a:latin typeface="Arial" pitchFamily="34" charset="0"/>
                <a:cs typeface="Arial" pitchFamily="34" charset="0"/>
              </a:rPr>
              <a:t> </a:t>
            </a:r>
            <a:r>
              <a:rPr lang="en-US" sz="2400" dirty="0" err="1">
                <a:latin typeface="Arial" pitchFamily="34" charset="0"/>
                <a:cs typeface="Arial" pitchFamily="34" charset="0"/>
              </a:rPr>
              <a:t>phát</a:t>
            </a:r>
            <a:r>
              <a:rPr lang="en-US" sz="2400" dirty="0">
                <a:latin typeface="Arial" pitchFamily="34" charset="0"/>
                <a:cs typeface="Arial" pitchFamily="34" charset="0"/>
              </a:rPr>
              <a:t> </a:t>
            </a:r>
            <a:r>
              <a:rPr lang="en-US" sz="2400" dirty="0" err="1">
                <a:latin typeface="Arial" pitchFamily="34" charset="0"/>
                <a:cs typeface="Arial" pitchFamily="34" charset="0"/>
              </a:rPr>
              <a:t>số</a:t>
            </a:r>
            <a:r>
              <a:rPr lang="en-US" sz="2400" dirty="0">
                <a:latin typeface="Arial" pitchFamily="34" charset="0"/>
                <a:cs typeface="Arial" pitchFamily="34" charset="0"/>
              </a:rPr>
              <a:t> </a:t>
            </a:r>
            <a:r>
              <a:rPr lang="en-US" sz="2400" dirty="0" err="1">
                <a:latin typeface="Arial" pitchFamily="34" charset="0"/>
                <a:cs typeface="Arial" pitchFamily="34" charset="0"/>
              </a:rPr>
              <a:t>giả</a:t>
            </a:r>
            <a:r>
              <a:rPr lang="en-US" sz="2400" dirty="0">
                <a:latin typeface="Arial" pitchFamily="34" charset="0"/>
                <a:cs typeface="Arial" pitchFamily="34" charset="0"/>
              </a:rPr>
              <a:t> </a:t>
            </a:r>
            <a:r>
              <a:rPr lang="en-US" sz="2400" dirty="0" err="1">
                <a:latin typeface="Arial" pitchFamily="34" charset="0"/>
                <a:cs typeface="Arial" pitchFamily="34" charset="0"/>
              </a:rPr>
              <a:t>ngẫu</a:t>
            </a:r>
            <a:r>
              <a:rPr lang="en-US" sz="2400" dirty="0">
                <a:latin typeface="Arial" pitchFamily="34" charset="0"/>
                <a:cs typeface="Arial" pitchFamily="34" charset="0"/>
              </a:rPr>
              <a:t> </a:t>
            </a:r>
            <a:r>
              <a:rPr lang="en-US" sz="2400" dirty="0" err="1">
                <a:latin typeface="Arial" pitchFamily="34" charset="0"/>
                <a:cs typeface="Arial" pitchFamily="34" charset="0"/>
              </a:rPr>
              <a:t>nhiên</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chuỗi</a:t>
            </a:r>
            <a:r>
              <a:rPr lang="en-US" sz="2400" dirty="0">
                <a:latin typeface="Arial" pitchFamily="34" charset="0"/>
                <a:cs typeface="Arial" pitchFamily="34" charset="0"/>
              </a:rPr>
              <a:t> bit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cùng</a:t>
            </a:r>
            <a:r>
              <a:rPr lang="en-US" sz="2400" dirty="0">
                <a:latin typeface="Arial" pitchFamily="34" charset="0"/>
                <a:cs typeface="Arial" pitchFamily="34" charset="0"/>
              </a:rPr>
              <a:t> size </a:t>
            </a:r>
            <a:r>
              <a:rPr lang="en-US" sz="2400" dirty="0" err="1">
                <a:latin typeface="Arial" pitchFamily="34" charset="0"/>
                <a:cs typeface="Arial" pitchFamily="34" charset="0"/>
              </a:rPr>
              <a:t>với</a:t>
            </a:r>
            <a:r>
              <a:rPr lang="en-US" sz="2400" dirty="0">
                <a:latin typeface="Arial" pitchFamily="34" charset="0"/>
                <a:cs typeface="Arial" pitchFamily="34" charset="0"/>
              </a:rPr>
              <a:t> (data+ ICV). </a:t>
            </a:r>
            <a:r>
              <a:rPr lang="en-US" sz="2400" dirty="0" err="1">
                <a:latin typeface="Arial" pitchFamily="34" charset="0"/>
                <a:cs typeface="Arial" pitchFamily="34" charset="0"/>
              </a:rPr>
              <a:t>Quá</a:t>
            </a:r>
            <a:r>
              <a:rPr lang="en-US" sz="2400" dirty="0">
                <a:latin typeface="Arial" pitchFamily="34" charset="0"/>
                <a:cs typeface="Arial" pitchFamily="34" charset="0"/>
              </a:rPr>
              <a:t> </a:t>
            </a:r>
            <a:r>
              <a:rPr lang="en-US" sz="2400" dirty="0" err="1">
                <a:latin typeface="Arial" pitchFamily="34" charset="0"/>
                <a:cs typeface="Arial" pitchFamily="34" charset="0"/>
              </a:rPr>
              <a:t>trình</a:t>
            </a:r>
            <a:r>
              <a:rPr lang="en-US" sz="2400" dirty="0">
                <a:latin typeface="Arial" pitchFamily="34" charset="0"/>
                <a:cs typeface="Arial" pitchFamily="34" charset="0"/>
              </a:rPr>
              <a:t> </a:t>
            </a:r>
            <a:r>
              <a:rPr lang="en-US" sz="2400" dirty="0" err="1">
                <a:latin typeface="Arial" pitchFamily="34" charset="0"/>
                <a:cs typeface="Arial" pitchFamily="34" charset="0"/>
              </a:rPr>
              <a:t>này</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cùng</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key stream </a:t>
            </a:r>
            <a:r>
              <a:rPr lang="en-US" sz="2400" dirty="0" err="1">
                <a:latin typeface="Arial" pitchFamily="34" charset="0"/>
                <a:cs typeface="Arial" pitchFamily="34" charset="0"/>
              </a:rPr>
              <a:t>như</a:t>
            </a:r>
            <a:r>
              <a:rPr lang="en-US" sz="2400" dirty="0">
                <a:latin typeface="Arial" pitchFamily="34" charset="0"/>
                <a:cs typeface="Arial" pitchFamily="34" charset="0"/>
              </a:rPr>
              <a:t> </a:t>
            </a:r>
            <a:r>
              <a:rPr lang="en-US" sz="2400" dirty="0" err="1">
                <a:latin typeface="Arial" pitchFamily="34" charset="0"/>
                <a:cs typeface="Arial" pitchFamily="34" charset="0"/>
              </a:rPr>
              <a:t>quá</a:t>
            </a:r>
            <a:r>
              <a:rPr lang="en-US" sz="2400" dirty="0">
                <a:latin typeface="Arial" pitchFamily="34" charset="0"/>
                <a:cs typeface="Arial" pitchFamily="34" charset="0"/>
              </a:rPr>
              <a:t> </a:t>
            </a:r>
            <a:r>
              <a:rPr lang="en-US" sz="2400" dirty="0" err="1">
                <a:latin typeface="Arial" pitchFamily="34" charset="0"/>
                <a:cs typeface="Arial" pitchFamily="34" charset="0"/>
              </a:rPr>
              <a:t>trình</a:t>
            </a:r>
            <a:r>
              <a:rPr lang="en-US" sz="2400" dirty="0">
                <a:latin typeface="Arial" pitchFamily="34" charset="0"/>
                <a:cs typeface="Arial" pitchFamily="34" charset="0"/>
              </a:rPr>
              <a:t> </a:t>
            </a:r>
            <a:r>
              <a:rPr lang="en-US" sz="2400" dirty="0" err="1">
                <a:latin typeface="Arial" pitchFamily="34" charset="0"/>
                <a:cs typeface="Arial" pitchFamily="34" charset="0"/>
              </a:rPr>
              <a:t>gửi</a:t>
            </a:r>
            <a:r>
              <a:rPr lang="en-US" sz="2400" dirty="0">
                <a:latin typeface="Arial" pitchFamily="34" charset="0"/>
                <a:cs typeface="Arial" pitchFamily="34" charset="0"/>
              </a:rPr>
              <a:t> ban </a:t>
            </a:r>
            <a:r>
              <a:rPr lang="en-US" sz="2400" dirty="0" err="1">
                <a:latin typeface="Arial" pitchFamily="34" charset="0"/>
                <a:cs typeface="Arial" pitchFamily="34" charset="0"/>
              </a:rPr>
              <a:t>đầu</a:t>
            </a:r>
            <a:r>
              <a:rPr lang="en-US" sz="2400" dirty="0">
                <a:latin typeface="Arial" pitchFamily="34" charset="0"/>
                <a:cs typeface="Arial" pitchFamily="34" charset="0"/>
              </a:rPr>
              <a:t>.</a:t>
            </a:r>
          </a:p>
          <a:p>
            <a:endParaRPr lang="en-US" sz="2400" dirty="0">
              <a:latin typeface="Arial" pitchFamily="34" charset="0"/>
              <a:cs typeface="Arial" pitchFamily="34" charset="0"/>
            </a:endParaRPr>
          </a:p>
          <a:p>
            <a:r>
              <a:rPr lang="en-US" sz="2400" dirty="0">
                <a:latin typeface="Arial" pitchFamily="34" charset="0"/>
                <a:cs typeface="Arial" pitchFamily="34" charset="0"/>
              </a:rPr>
              <a:t>4/ </a:t>
            </a:r>
            <a:r>
              <a:rPr lang="en-US" sz="2400" dirty="0" err="1">
                <a:latin typeface="Arial" pitchFamily="34" charset="0"/>
                <a:cs typeface="Arial" pitchFamily="34" charset="0"/>
              </a:rPr>
              <a:t>Chuỗi</a:t>
            </a:r>
            <a:r>
              <a:rPr lang="en-US" sz="2400" dirty="0">
                <a:latin typeface="Arial" pitchFamily="34" charset="0"/>
                <a:cs typeface="Arial" pitchFamily="34" charset="0"/>
              </a:rPr>
              <a:t> bit do PRNG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XORed</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đoạn</a:t>
            </a:r>
            <a:r>
              <a:rPr lang="en-US" sz="2400" dirty="0">
                <a:latin typeface="Arial" pitchFamily="34" charset="0"/>
                <a:cs typeface="Arial" pitchFamily="34" charset="0"/>
              </a:rPr>
              <a:t> (</a:t>
            </a:r>
            <a:r>
              <a:rPr lang="en-US" sz="2400" dirty="0" err="1">
                <a:latin typeface="Arial" pitchFamily="34" charset="0"/>
                <a:cs typeface="Arial" pitchFamily="34" charset="0"/>
              </a:rPr>
              <a:t>data+ICV</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 </a:t>
            </a:r>
            <a:r>
              <a:rPr lang="en-US" sz="2400" dirty="0" err="1">
                <a:latin typeface="Arial" pitchFamily="34" charset="0"/>
                <a:cs typeface="Arial" pitchFamily="34" charset="0"/>
              </a:rPr>
              <a:t>hóa</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giải</a:t>
            </a:r>
            <a:r>
              <a:rPr lang="en-US" sz="2400" dirty="0">
                <a:latin typeface="Arial" pitchFamily="34" charset="0"/>
                <a:cs typeface="Arial" pitchFamily="34" charset="0"/>
              </a:rPr>
              <a:t> </a:t>
            </a:r>
            <a:r>
              <a:rPr lang="en-US" sz="2400" dirty="0" err="1">
                <a:latin typeface="Arial" pitchFamily="34" charset="0"/>
                <a:cs typeface="Arial" pitchFamily="34" charset="0"/>
              </a:rPr>
              <a:t>mã</a:t>
            </a:r>
            <a:r>
              <a:rPr lang="en-US" sz="2400" dirty="0">
                <a:latin typeface="Arial" pitchFamily="34" charset="0"/>
                <a:cs typeface="Arial" pitchFamily="34" charset="0"/>
              </a:rPr>
              <a:t>.</a:t>
            </a:r>
          </a:p>
        </p:txBody>
      </p:sp>
    </p:spTree>
    <p:extLst>
      <p:ext uri="{BB962C8B-B14F-4D97-AF65-F5344CB8AC3E}">
        <p14:creationId xmlns:p14="http://schemas.microsoft.com/office/powerpoint/2010/main" val="3710832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22379" y="383346"/>
            <a:ext cx="4982069"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DECRYPTION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71913" y="2412476"/>
            <a:ext cx="7924800" cy="2308324"/>
          </a:xfrm>
          <a:prstGeom prst="rect">
            <a:avLst/>
          </a:prstGeom>
          <a:noFill/>
        </p:spPr>
        <p:txBody>
          <a:bodyPr wrap="square" rtlCol="0">
            <a:spAutoFit/>
          </a:bodyPr>
          <a:lstStyle/>
          <a:p>
            <a:r>
              <a:rPr lang="en-US" sz="2400" dirty="0">
                <a:latin typeface="Arial" pitchFamily="34" charset="0"/>
                <a:cs typeface="Arial" pitchFamily="34" charset="0"/>
              </a:rPr>
              <a:t>5/ </a:t>
            </a:r>
            <a:r>
              <a:rPr lang="en-US" sz="2400" dirty="0" err="1">
                <a:latin typeface="Arial" pitchFamily="34" charset="0"/>
                <a:cs typeface="Arial" pitchFamily="34" charset="0"/>
              </a:rPr>
              <a:t>Bắt</a:t>
            </a:r>
            <a:r>
              <a:rPr lang="en-US" sz="2400" dirty="0">
                <a:latin typeface="Arial" pitchFamily="34" charset="0"/>
                <a:cs typeface="Arial" pitchFamily="34" charset="0"/>
              </a:rPr>
              <a:t>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a:t>
            </a:r>
            <a:r>
              <a:rPr lang="en-US" sz="2400" dirty="0" err="1">
                <a:latin typeface="Arial" pitchFamily="34" charset="0"/>
                <a:cs typeface="Arial" pitchFamily="34" charset="0"/>
              </a:rPr>
              <a:t>toán</a:t>
            </a:r>
            <a:r>
              <a:rPr lang="en-US" sz="2400" dirty="0">
                <a:latin typeface="Arial" pitchFamily="34" charset="0"/>
                <a:cs typeface="Arial" pitchFamily="34" charset="0"/>
              </a:rPr>
              <a:t> </a:t>
            </a:r>
            <a:r>
              <a:rPr lang="en-US" sz="2400" dirty="0" err="1">
                <a:latin typeface="Arial" pitchFamily="34" charset="0"/>
                <a:cs typeface="Arial" pitchFamily="34" charset="0"/>
              </a:rPr>
              <a:t>giá</a:t>
            </a:r>
            <a:r>
              <a:rPr lang="en-US" sz="2400" dirty="0">
                <a:latin typeface="Arial" pitchFamily="34" charset="0"/>
                <a:cs typeface="Arial" pitchFamily="34" charset="0"/>
              </a:rPr>
              <a:t> </a:t>
            </a:r>
            <a:r>
              <a:rPr lang="en-US" sz="2400" dirty="0" err="1">
                <a:latin typeface="Arial" pitchFamily="34" charset="0"/>
                <a:cs typeface="Arial" pitchFamily="34" charset="0"/>
              </a:rPr>
              <a:t>trị</a:t>
            </a:r>
            <a:r>
              <a:rPr lang="en-US" sz="2400" dirty="0">
                <a:latin typeface="Arial" pitchFamily="34" charset="0"/>
                <a:cs typeface="Arial" pitchFamily="34" charset="0"/>
              </a:rPr>
              <a:t> ICV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data </a:t>
            </a:r>
            <a:r>
              <a:rPr lang="en-US" sz="2400" dirty="0" err="1">
                <a:latin typeface="Arial" pitchFamily="34" charset="0"/>
                <a:cs typeface="Arial" pitchFamily="34" charset="0"/>
              </a:rPr>
              <a:t>nhận</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kết</a:t>
            </a:r>
            <a:r>
              <a:rPr lang="en-US" sz="2400" dirty="0">
                <a:latin typeface="Arial" pitchFamily="34" charset="0"/>
                <a:cs typeface="Arial" pitchFamily="34" charset="0"/>
              </a:rPr>
              <a:t> </a:t>
            </a:r>
            <a:r>
              <a:rPr lang="en-US" sz="2400" dirty="0" err="1">
                <a:latin typeface="Arial" pitchFamily="34" charset="0"/>
                <a:cs typeface="Arial" pitchFamily="34" charset="0"/>
              </a:rPr>
              <a:t>quả</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nó</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đem</a:t>
            </a:r>
            <a:r>
              <a:rPr lang="en-US" sz="2400" dirty="0">
                <a:latin typeface="Arial" pitchFamily="34" charset="0"/>
                <a:cs typeface="Arial" pitchFamily="34" charset="0"/>
              </a:rPr>
              <a:t> so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frame </a:t>
            </a:r>
            <a:r>
              <a:rPr lang="en-US" sz="2400" dirty="0" err="1">
                <a:latin typeface="Arial" pitchFamily="34" charset="0"/>
                <a:cs typeface="Arial" pitchFamily="34" charset="0"/>
              </a:rPr>
              <a:t>đưa</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Nếu</a:t>
            </a:r>
            <a:r>
              <a:rPr lang="en-US" sz="2400" dirty="0">
                <a:latin typeface="Arial" pitchFamily="34" charset="0"/>
                <a:cs typeface="Arial" pitchFamily="34" charset="0"/>
              </a:rPr>
              <a:t> </a:t>
            </a:r>
            <a:r>
              <a:rPr lang="en-US" sz="2400" dirty="0" err="1">
                <a:latin typeface="Arial" pitchFamily="34" charset="0"/>
                <a:cs typeface="Arial" pitchFamily="34" charset="0"/>
              </a:rPr>
              <a:t>nó</a:t>
            </a:r>
            <a:r>
              <a:rPr lang="en-US" sz="2400" dirty="0">
                <a:latin typeface="Arial" pitchFamily="34" charset="0"/>
                <a:cs typeface="Arial" pitchFamily="34" charset="0"/>
              </a:rPr>
              <a:t> </a:t>
            </a:r>
            <a:r>
              <a:rPr lang="en-US" sz="2400" dirty="0" err="1">
                <a:latin typeface="Arial" pitchFamily="34" charset="0"/>
                <a:cs typeface="Arial" pitchFamily="34" charset="0"/>
              </a:rPr>
              <a:t>trùng</a:t>
            </a:r>
            <a:r>
              <a:rPr lang="en-US" sz="2400" dirty="0">
                <a:latin typeface="Arial" pitchFamily="34" charset="0"/>
                <a:cs typeface="Arial" pitchFamily="34" charset="0"/>
              </a:rPr>
              <a:t> </a:t>
            </a:r>
            <a:r>
              <a:rPr lang="en-US" sz="2400" dirty="0" err="1">
                <a:latin typeface="Arial" pitchFamily="34" charset="0"/>
                <a:cs typeface="Arial" pitchFamily="34" charset="0"/>
              </a:rPr>
              <a:t>khớp</a:t>
            </a:r>
            <a:r>
              <a:rPr lang="en-US" sz="2400" dirty="0">
                <a:latin typeface="Arial" pitchFamily="34" charset="0"/>
                <a:cs typeface="Arial" pitchFamily="34" charset="0"/>
              </a:rPr>
              <a:t>, </a:t>
            </a:r>
            <a:r>
              <a:rPr lang="en-US" sz="2400" dirty="0" err="1">
                <a:latin typeface="Arial" pitchFamily="34" charset="0"/>
                <a:cs typeface="Arial" pitchFamily="34" charset="0"/>
              </a:rPr>
              <a:t>thì</a:t>
            </a:r>
            <a:r>
              <a:rPr lang="en-US" sz="2400" dirty="0">
                <a:latin typeface="Arial" pitchFamily="34" charset="0"/>
                <a:cs typeface="Arial" pitchFamily="34" charset="0"/>
              </a:rPr>
              <a:t> </a:t>
            </a:r>
            <a:r>
              <a:rPr lang="en-US" sz="2400" dirty="0" err="1">
                <a:latin typeface="Arial" pitchFamily="34" charset="0"/>
                <a:cs typeface="Arial" pitchFamily="34" charset="0"/>
              </a:rPr>
              <a:t>dữ</a:t>
            </a:r>
            <a:r>
              <a:rPr lang="en-US" sz="2400" dirty="0">
                <a:latin typeface="Arial" pitchFamily="34" charset="0"/>
                <a:cs typeface="Arial" pitchFamily="34" charset="0"/>
              </a:rPr>
              <a:t> </a:t>
            </a:r>
            <a:r>
              <a:rPr lang="en-US" sz="2400" dirty="0" err="1">
                <a:latin typeface="Arial" pitchFamily="34" charset="0"/>
                <a:cs typeface="Arial" pitchFamily="34" charset="0"/>
              </a:rPr>
              <a:t>liệu</a:t>
            </a:r>
            <a:r>
              <a:rPr lang="en-US" sz="2400" dirty="0">
                <a:latin typeface="Arial" pitchFamily="34" charset="0"/>
                <a:cs typeface="Arial" pitchFamily="34" charset="0"/>
              </a:rPr>
              <a:t> </a:t>
            </a:r>
            <a:r>
              <a:rPr lang="en-US" sz="2400" dirty="0" err="1">
                <a:latin typeface="Arial" pitchFamily="34" charset="0"/>
                <a:cs typeface="Arial" pitchFamily="34" charset="0"/>
              </a:rPr>
              <a:t>xem</a:t>
            </a:r>
            <a:r>
              <a:rPr lang="en-US" sz="2400" dirty="0">
                <a:latin typeface="Arial" pitchFamily="34" charset="0"/>
                <a:cs typeface="Arial" pitchFamily="34" charset="0"/>
              </a:rPr>
              <a:t> </a:t>
            </a:r>
            <a:r>
              <a:rPr lang="en-US" sz="2400" dirty="0" err="1">
                <a:latin typeface="Arial" pitchFamily="34" charset="0"/>
                <a:cs typeface="Arial" pitchFamily="34" charset="0"/>
              </a:rPr>
              <a:t>như</a:t>
            </a:r>
            <a:r>
              <a:rPr lang="en-US" sz="2400" dirty="0">
                <a:latin typeface="Arial" pitchFamily="34" charset="0"/>
                <a:cs typeface="Arial" pitchFamily="34" charset="0"/>
              </a:rPr>
              <a:t> </a:t>
            </a:r>
            <a:r>
              <a:rPr lang="en-US" sz="2400" dirty="0" err="1">
                <a:latin typeface="Arial" pitchFamily="34" charset="0"/>
                <a:cs typeface="Arial" pitchFamily="34" charset="0"/>
              </a:rPr>
              <a:t>hợp</a:t>
            </a:r>
            <a:r>
              <a:rPr lang="en-US" sz="2400" dirty="0">
                <a:latin typeface="Arial" pitchFamily="34" charset="0"/>
                <a:cs typeface="Arial" pitchFamily="34" charset="0"/>
              </a:rPr>
              <a:t> </a:t>
            </a:r>
            <a:r>
              <a:rPr lang="en-US" sz="2400" dirty="0" err="1">
                <a:latin typeface="Arial" pitchFamily="34" charset="0"/>
                <a:cs typeface="Arial" pitchFamily="34" charset="0"/>
              </a:rPr>
              <a:t>lệ</a:t>
            </a:r>
            <a:r>
              <a:rPr lang="en-US" sz="2400" dirty="0">
                <a:latin typeface="Arial" pitchFamily="34" charset="0"/>
                <a:cs typeface="Arial" pitchFamily="34" charset="0"/>
              </a:rPr>
              <a:t> (</a:t>
            </a:r>
            <a:r>
              <a:rPr lang="en-US" sz="2400" dirty="0" err="1">
                <a:latin typeface="Arial" pitchFamily="34" charset="0"/>
                <a:cs typeface="Arial" pitchFamily="34" charset="0"/>
              </a:rPr>
              <a:t>gửi</a:t>
            </a:r>
            <a:r>
              <a:rPr lang="en-US" sz="2400" dirty="0">
                <a:latin typeface="Arial" pitchFamily="34" charset="0"/>
                <a:cs typeface="Arial" pitchFamily="34" charset="0"/>
              </a:rPr>
              <a:t> </a:t>
            </a:r>
            <a:r>
              <a:rPr lang="en-US" sz="2400" dirty="0" err="1">
                <a:latin typeface="Arial" pitchFamily="34" charset="0"/>
                <a:cs typeface="Arial" pitchFamily="34" charset="0"/>
              </a:rPr>
              <a:t>từ</a:t>
            </a:r>
            <a:r>
              <a:rPr lang="en-US" sz="2400" dirty="0">
                <a:latin typeface="Arial" pitchFamily="34" charset="0"/>
                <a:cs typeface="Arial" pitchFamily="34" charset="0"/>
              </a:rPr>
              <a:t> wireless client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bị</a:t>
            </a:r>
            <a:r>
              <a:rPr lang="en-US" sz="2400" dirty="0">
                <a:latin typeface="Arial" pitchFamily="34" charset="0"/>
                <a:cs typeface="Arial" pitchFamily="34" charset="0"/>
              </a:rPr>
              <a:t> </a:t>
            </a:r>
            <a:r>
              <a:rPr lang="en-US" sz="2400" dirty="0" err="1">
                <a:latin typeface="Arial" pitchFamily="34" charset="0"/>
                <a:cs typeface="Arial" pitchFamily="34" charset="0"/>
              </a:rPr>
              <a:t>sửa</a:t>
            </a:r>
            <a:r>
              <a:rPr lang="en-US" sz="2400" dirty="0">
                <a:latin typeface="Arial" pitchFamily="34" charset="0"/>
                <a:cs typeface="Arial" pitchFamily="34" charset="0"/>
              </a:rPr>
              <a:t> </a:t>
            </a:r>
            <a:r>
              <a:rPr lang="en-US" sz="2400" dirty="0" err="1">
                <a:latin typeface="Arial" pitchFamily="34" charset="0"/>
                <a:cs typeface="Arial" pitchFamily="34" charset="0"/>
              </a:rPr>
              <a:t>đổi</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quá</a:t>
            </a:r>
            <a:r>
              <a:rPr lang="en-US" sz="2400" dirty="0">
                <a:latin typeface="Arial" pitchFamily="34" charset="0"/>
                <a:cs typeface="Arial" pitchFamily="34" charset="0"/>
              </a:rPr>
              <a:t> </a:t>
            </a:r>
            <a:r>
              <a:rPr lang="en-US" sz="2400" dirty="0" err="1">
                <a:latin typeface="Arial" pitchFamily="34" charset="0"/>
                <a:cs typeface="Arial" pitchFamily="34" charset="0"/>
              </a:rPr>
              <a:t>trình</a:t>
            </a:r>
            <a:r>
              <a:rPr lang="en-US" sz="2400" dirty="0">
                <a:latin typeface="Arial" pitchFamily="34" charset="0"/>
                <a:cs typeface="Arial" pitchFamily="34" charset="0"/>
              </a:rPr>
              <a:t> </a:t>
            </a:r>
            <a:r>
              <a:rPr lang="en-US" sz="2400" dirty="0" err="1">
                <a:latin typeface="Arial" pitchFamily="34" charset="0"/>
                <a:cs typeface="Arial" pitchFamily="34" charset="0"/>
              </a:rPr>
              <a:t>truyền</a:t>
            </a:r>
            <a:r>
              <a:rPr lang="en-US" sz="2400" dirty="0">
                <a:latin typeface="Arial" pitchFamily="34" charset="0"/>
                <a:cs typeface="Arial" pitchFamily="34" charset="0"/>
              </a:rPr>
              <a:t> </a:t>
            </a:r>
            <a:r>
              <a:rPr lang="en-US" sz="2400" dirty="0" err="1">
                <a:latin typeface="Arial" pitchFamily="34" charset="0"/>
                <a:cs typeface="Arial" pitchFamily="34" charset="0"/>
              </a:rPr>
              <a:t>tải</a:t>
            </a:r>
            <a:r>
              <a:rPr lang="en-US" sz="2400" dirty="0">
                <a:latin typeface="Arial" pitchFamily="34" charset="0"/>
                <a:cs typeface="Arial" pitchFamily="34" charset="0"/>
              </a:rPr>
              <a:t>). </a:t>
            </a:r>
            <a:r>
              <a:rPr lang="en-US" sz="2400" dirty="0" err="1">
                <a:latin typeface="Arial" pitchFamily="34" charset="0"/>
                <a:cs typeface="Arial" pitchFamily="34" charset="0"/>
              </a:rPr>
              <a:t>Nếu</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trùng</a:t>
            </a:r>
            <a:r>
              <a:rPr lang="en-US" sz="2400" dirty="0">
                <a:latin typeface="Arial" pitchFamily="34" charset="0"/>
                <a:cs typeface="Arial" pitchFamily="34" charset="0"/>
              </a:rPr>
              <a:t> </a:t>
            </a:r>
            <a:r>
              <a:rPr lang="en-US" sz="2400" dirty="0" err="1">
                <a:latin typeface="Arial" pitchFamily="34" charset="0"/>
                <a:cs typeface="Arial" pitchFamily="34" charset="0"/>
              </a:rPr>
              <a:t>khớp</a:t>
            </a:r>
            <a:r>
              <a:rPr lang="en-US" sz="2400" dirty="0">
                <a:latin typeface="Arial" pitchFamily="34" charset="0"/>
                <a:cs typeface="Arial" pitchFamily="34" charset="0"/>
              </a:rPr>
              <a:t>, </a:t>
            </a:r>
            <a:r>
              <a:rPr lang="en-US" sz="2400" dirty="0" err="1">
                <a:latin typeface="Arial" pitchFamily="34" charset="0"/>
                <a:cs typeface="Arial" pitchFamily="34" charset="0"/>
              </a:rPr>
              <a:t>nó</a:t>
            </a:r>
            <a:r>
              <a:rPr lang="en-US" sz="2400" dirty="0">
                <a:latin typeface="Arial" pitchFamily="34" charset="0"/>
                <a:cs typeface="Arial" pitchFamily="34" charset="0"/>
              </a:rPr>
              <a:t>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tự</a:t>
            </a:r>
            <a:r>
              <a:rPr lang="en-US" sz="2400" dirty="0">
                <a:latin typeface="Arial" pitchFamily="34" charset="0"/>
                <a:cs typeface="Arial" pitchFamily="34" charset="0"/>
              </a:rPr>
              <a:t> </a:t>
            </a:r>
            <a:r>
              <a:rPr lang="en-US" sz="2400" dirty="0" err="1">
                <a:latin typeface="Arial" pitchFamily="34" charset="0"/>
                <a:cs typeface="Arial" pitchFamily="34" charset="0"/>
              </a:rPr>
              <a:t>động</a:t>
            </a:r>
            <a:r>
              <a:rPr lang="en-US" sz="2400" dirty="0">
                <a:latin typeface="Arial" pitchFamily="34" charset="0"/>
                <a:cs typeface="Arial" pitchFamily="34" charset="0"/>
              </a:rPr>
              <a:t> </a:t>
            </a:r>
            <a:r>
              <a:rPr lang="en-US" sz="2400" dirty="0" err="1">
                <a:latin typeface="Arial" pitchFamily="34" charset="0"/>
                <a:cs typeface="Arial" pitchFamily="34" charset="0"/>
              </a:rPr>
              <a:t>bỏ</a:t>
            </a:r>
            <a:r>
              <a:rPr lang="en-US" sz="2400" dirty="0">
                <a:latin typeface="Arial" pitchFamily="34" charset="0"/>
                <a:cs typeface="Arial" pitchFamily="34" charset="0"/>
              </a:rPr>
              <a:t> </a:t>
            </a:r>
            <a:r>
              <a:rPr lang="en-US" sz="2400" dirty="0" err="1">
                <a:latin typeface="Arial" pitchFamily="34" charset="0"/>
                <a:cs typeface="Arial" pitchFamily="34" charset="0"/>
              </a:rPr>
              <a:t>đi</a:t>
            </a:r>
            <a:r>
              <a:rPr lang="en-US" sz="2400" dirty="0">
                <a:latin typeface="Arial" pitchFamily="34" charset="0"/>
                <a:cs typeface="Arial" pitchFamily="34" charset="0"/>
              </a:rPr>
              <a:t>.</a:t>
            </a:r>
          </a:p>
        </p:txBody>
      </p:sp>
    </p:spTree>
    <p:extLst>
      <p:ext uri="{BB962C8B-B14F-4D97-AF65-F5344CB8AC3E}">
        <p14:creationId xmlns:p14="http://schemas.microsoft.com/office/powerpoint/2010/main" val="393640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Box 218"/>
          <p:cNvSpPr txBox="1"/>
          <p:nvPr/>
        </p:nvSpPr>
        <p:spPr>
          <a:xfrm>
            <a:off x="3622379" y="383346"/>
            <a:ext cx="4982069" cy="707886"/>
          </a:xfrm>
          <a:prstGeom prst="rect">
            <a:avLst/>
          </a:prstGeom>
          <a:noFill/>
        </p:spPr>
        <p:txBody>
          <a:bodyPr wrap="none" rtlCol="0">
            <a:spAutoFit/>
          </a:bodyPr>
          <a:lstStyle/>
          <a:p>
            <a:pPr algn="ctr"/>
            <a:r>
              <a:rPr lang="en-US" sz="4000">
                <a:solidFill>
                  <a:schemeClr val="tx1">
                    <a:lumMod val="75000"/>
                    <a:lumOff val="25000"/>
                  </a:schemeClr>
                </a:solidFill>
                <a:latin typeface="Montserrat Semi Bold" panose="00000700000000000000" pitchFamily="2" charset="0"/>
                <a:ea typeface="Nexa Bold" charset="0"/>
                <a:cs typeface="Nexa Bold" charset="0"/>
              </a:rPr>
              <a:t>WEP DECRYPTION</a:t>
            </a:r>
            <a:endParaRPr lang="en-US" sz="4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21" name="Straight Connector 220"/>
          <p:cNvCxnSpPr/>
          <p:nvPr/>
        </p:nvCxnSpPr>
        <p:spPr>
          <a:xfrm>
            <a:off x="5521974" y="1177964"/>
            <a:ext cx="11828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222" name="Triangle 54"/>
          <p:cNvSpPr/>
          <p:nvPr/>
        </p:nvSpPr>
        <p:spPr>
          <a:xfrm rot="10800000">
            <a:off x="5657698" y="5"/>
            <a:ext cx="876615" cy="291995"/>
          </a:xfrm>
          <a:prstGeom prst="triangl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2700000">
            <a:off x="4525276" y="6779395"/>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4631" y="1264697"/>
            <a:ext cx="10997540" cy="5570756"/>
          </a:xfrm>
          <a:prstGeom prst="rect">
            <a:avLst/>
          </a:prstGeom>
          <a:noFill/>
        </p:spPr>
        <p:txBody>
          <a:bodyPr wrap="square" rtlCol="0">
            <a:spAutoFit/>
          </a:bodyPr>
          <a:lstStyle/>
          <a:p>
            <a:r>
              <a:rPr lang="en-US" sz="2400" b="1" u="sng" dirty="0">
                <a:solidFill>
                  <a:srgbClr val="C00000"/>
                </a:solidFill>
                <a:latin typeface="Arial" pitchFamily="34" charset="0"/>
                <a:cs typeface="Arial" pitchFamily="34" charset="0"/>
              </a:rPr>
              <a:t>4. </a:t>
            </a:r>
            <a:r>
              <a:rPr lang="en-US" sz="2400" b="1" u="sng" dirty="0" err="1">
                <a:solidFill>
                  <a:srgbClr val="C00000"/>
                </a:solidFill>
                <a:latin typeface="Arial" pitchFamily="34" charset="0"/>
                <a:cs typeface="Arial" pitchFamily="34" charset="0"/>
              </a:rPr>
              <a:t>Điểm</a:t>
            </a:r>
            <a:r>
              <a:rPr lang="en-US" sz="2400" b="1" u="sng" dirty="0">
                <a:solidFill>
                  <a:srgbClr val="C00000"/>
                </a:solidFill>
                <a:latin typeface="Arial" pitchFamily="34" charset="0"/>
                <a:cs typeface="Arial" pitchFamily="34" charset="0"/>
              </a:rPr>
              <a:t> </a:t>
            </a:r>
            <a:r>
              <a:rPr lang="en-US" sz="2400" b="1" u="sng" dirty="0" err="1">
                <a:solidFill>
                  <a:srgbClr val="C00000"/>
                </a:solidFill>
                <a:latin typeface="Arial" pitchFamily="34" charset="0"/>
                <a:cs typeface="Arial" pitchFamily="34" charset="0"/>
              </a:rPr>
              <a:t>yếu</a:t>
            </a:r>
            <a:r>
              <a:rPr lang="en-US" sz="2400" b="1" u="sng" dirty="0">
                <a:solidFill>
                  <a:srgbClr val="C00000"/>
                </a:solidFill>
                <a:latin typeface="Arial" pitchFamily="34" charset="0"/>
                <a:cs typeface="Arial" pitchFamily="34" charset="0"/>
              </a:rPr>
              <a:t> </a:t>
            </a:r>
            <a:r>
              <a:rPr lang="en-US" sz="2400" b="1" u="sng" dirty="0" err="1">
                <a:solidFill>
                  <a:srgbClr val="C00000"/>
                </a:solidFill>
                <a:latin typeface="Arial" pitchFamily="34" charset="0"/>
                <a:cs typeface="Arial" pitchFamily="34" charset="0"/>
              </a:rPr>
              <a:t>của</a:t>
            </a:r>
            <a:r>
              <a:rPr lang="en-US" sz="2400" b="1" u="sng" dirty="0">
                <a:solidFill>
                  <a:srgbClr val="C00000"/>
                </a:solidFill>
                <a:latin typeface="Arial" pitchFamily="34" charset="0"/>
                <a:cs typeface="Arial" pitchFamily="34" charset="0"/>
              </a:rPr>
              <a:t> IV :</a:t>
            </a:r>
          </a:p>
          <a:p>
            <a:endParaRPr lang="en-US" sz="2400" b="1" u="sng" dirty="0">
              <a:solidFill>
                <a:srgbClr val="C00000"/>
              </a:solidFill>
              <a:latin typeface="Arial" pitchFamily="34" charset="0"/>
              <a:cs typeface="Arial" pitchFamily="34" charset="0"/>
            </a:endParaRPr>
          </a:p>
          <a:p>
            <a:pPr algn="just"/>
            <a:r>
              <a:rPr lang="en-US" sz="2000" dirty="0">
                <a:latin typeface="Arial" pitchFamily="34" charset="0"/>
                <a:cs typeface="Arial" pitchFamily="34" charset="0"/>
              </a:rPr>
              <a:t>1/ IV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kích</a:t>
            </a:r>
            <a:r>
              <a:rPr lang="en-US" sz="2000" dirty="0">
                <a:latin typeface="Arial" pitchFamily="34" charset="0"/>
                <a:cs typeface="Arial" pitchFamily="34" charset="0"/>
              </a:rPr>
              <a:t> </a:t>
            </a:r>
            <a:r>
              <a:rPr lang="en-US" sz="2000" dirty="0" err="1">
                <a:latin typeface="Arial" pitchFamily="34" charset="0"/>
                <a:cs typeface="Arial" pitchFamily="34" charset="0"/>
              </a:rPr>
              <a:t>thước</a:t>
            </a:r>
            <a:r>
              <a:rPr lang="en-US" sz="2000" dirty="0">
                <a:latin typeface="Arial" pitchFamily="34" charset="0"/>
                <a:cs typeface="Arial" pitchFamily="34" charset="0"/>
              </a:rPr>
              <a:t> </a:t>
            </a:r>
            <a:r>
              <a:rPr lang="en-US" sz="2000" dirty="0" err="1">
                <a:latin typeface="Arial" pitchFamily="34" charset="0"/>
                <a:cs typeface="Arial" pitchFamily="34" charset="0"/>
              </a:rPr>
              <a:t>nhỏ</a:t>
            </a:r>
            <a:r>
              <a:rPr lang="en-US" sz="2000" dirty="0">
                <a:latin typeface="Arial" pitchFamily="34" charset="0"/>
                <a:cs typeface="Arial" pitchFamily="34" charset="0"/>
              </a:rPr>
              <a:t> (24-bit) </a:t>
            </a:r>
            <a:r>
              <a:rPr lang="en-US" sz="2000" dirty="0" err="1">
                <a:latin typeface="Arial" pitchFamily="34" charset="0"/>
                <a:cs typeface="Arial" pitchFamily="34" charset="0"/>
              </a:rPr>
              <a:t>và</a:t>
            </a:r>
            <a:r>
              <a:rPr lang="en-US" sz="2000" dirty="0">
                <a:latin typeface="Arial" pitchFamily="34" charset="0"/>
                <a:cs typeface="Arial" pitchFamily="34" charset="0"/>
              </a:rPr>
              <a:t> ở </a:t>
            </a:r>
            <a:r>
              <a:rPr lang="en-US" sz="2000" dirty="0" err="1">
                <a:latin typeface="Arial" pitchFamily="34" charset="0"/>
                <a:cs typeface="Arial" pitchFamily="34" charset="0"/>
              </a:rPr>
              <a:t>dạng</a:t>
            </a:r>
            <a:r>
              <a:rPr lang="en-US" sz="2000" dirty="0">
                <a:latin typeface="Arial" pitchFamily="34" charset="0"/>
                <a:cs typeface="Arial" pitchFamily="34" charset="0"/>
              </a:rPr>
              <a:t> </a:t>
            </a:r>
            <a:r>
              <a:rPr lang="en-US" sz="2000" dirty="0" err="1">
                <a:latin typeface="Arial" pitchFamily="34" charset="0"/>
                <a:cs typeface="Arial" pitchFamily="34" charset="0"/>
              </a:rPr>
              <a:t>cleartext</a:t>
            </a:r>
            <a:r>
              <a:rPr lang="en-US" sz="2000" dirty="0">
                <a:latin typeface="Arial" pitchFamily="34" charset="0"/>
                <a:cs typeface="Arial" pitchFamily="34" charset="0"/>
              </a:rPr>
              <a:t>: </a:t>
            </a:r>
            <a:r>
              <a:rPr lang="vi-VN" sz="2000" dirty="0">
                <a:latin typeface="Arial" pitchFamily="34" charset="0"/>
                <a:cs typeface="Arial" pitchFamily="34" charset="0"/>
              </a:rPr>
              <a:t> Đó là một trường 24-bit được gửi trong phần cleartext của một thông điệp. Chuỗi 24-bit</a:t>
            </a:r>
            <a:r>
              <a:rPr lang="en-US" sz="2000" dirty="0">
                <a:latin typeface="Arial" pitchFamily="34" charset="0"/>
                <a:cs typeface="Arial" pitchFamily="34" charset="0"/>
              </a:rPr>
              <a:t> </a:t>
            </a:r>
            <a:r>
              <a:rPr lang="en-US" sz="2000" dirty="0" err="1">
                <a:latin typeface="Arial" pitchFamily="34" charset="0"/>
                <a:cs typeface="Arial" pitchFamily="34" charset="0"/>
              </a:rPr>
              <a:t>này</a:t>
            </a:r>
            <a:r>
              <a:rPr lang="en-US" sz="2000" dirty="0">
                <a:latin typeface="Arial" pitchFamily="34" charset="0"/>
                <a:cs typeface="Arial" pitchFamily="34" charset="0"/>
              </a:rPr>
              <a:t> </a:t>
            </a:r>
            <a:r>
              <a:rPr lang="vi-VN" sz="2000" dirty="0">
                <a:latin typeface="Arial" pitchFamily="34" charset="0"/>
                <a:cs typeface="Arial" pitchFamily="34" charset="0"/>
              </a:rPr>
              <a:t>được sử dụng để khởi tạo các </a:t>
            </a:r>
            <a:r>
              <a:rPr lang="en-US" sz="2000" dirty="0" err="1">
                <a:latin typeface="Arial" pitchFamily="34" charset="0"/>
                <a:cs typeface="Arial" pitchFamily="34" charset="0"/>
              </a:rPr>
              <a:t>keystream</a:t>
            </a:r>
            <a:r>
              <a:rPr lang="en-US" sz="2000" dirty="0">
                <a:latin typeface="Arial" pitchFamily="34" charset="0"/>
                <a:cs typeface="Arial" pitchFamily="34" charset="0"/>
              </a:rPr>
              <a:t> </a:t>
            </a:r>
            <a:r>
              <a:rPr lang="vi-VN" sz="2000" dirty="0">
                <a:latin typeface="Arial" pitchFamily="34" charset="0"/>
                <a:cs typeface="Arial" pitchFamily="34" charset="0"/>
              </a:rPr>
              <a:t>bởi các thuật toán RC4</a:t>
            </a:r>
            <a:r>
              <a:rPr lang="en-US" sz="2000" dirty="0">
                <a:latin typeface="Arial" pitchFamily="34" charset="0"/>
                <a:cs typeface="Arial" pitchFamily="34" charset="0"/>
              </a:rPr>
              <a:t>.</a:t>
            </a:r>
          </a:p>
          <a:p>
            <a:pPr algn="just"/>
            <a:endParaRPr lang="en-US" sz="2000" dirty="0">
              <a:latin typeface="Arial" pitchFamily="34" charset="0"/>
              <a:cs typeface="Arial" pitchFamily="34" charset="0"/>
            </a:endParaRPr>
          </a:p>
          <a:p>
            <a:pPr algn="just"/>
            <a:r>
              <a:rPr lang="en-US" sz="2000" dirty="0">
                <a:latin typeface="Arial" pitchFamily="34" charset="0"/>
                <a:cs typeface="Arial" pitchFamily="34" charset="0"/>
              </a:rPr>
              <a:t>2/ IV </a:t>
            </a:r>
            <a:r>
              <a:rPr lang="en-US" sz="2000" dirty="0" err="1">
                <a:latin typeface="Arial" pitchFamily="34" charset="0"/>
                <a:cs typeface="Arial" pitchFamily="34" charset="0"/>
              </a:rPr>
              <a:t>là</a:t>
            </a:r>
            <a:r>
              <a:rPr lang="en-US" sz="2000" dirty="0">
                <a:latin typeface="Arial" pitchFamily="34" charset="0"/>
                <a:cs typeface="Arial" pitchFamily="34" charset="0"/>
              </a:rPr>
              <a:t> </a:t>
            </a:r>
            <a:r>
              <a:rPr lang="en-US" sz="2000" dirty="0" err="1">
                <a:latin typeface="Arial" pitchFamily="34" charset="0"/>
                <a:cs typeface="Arial" pitchFamily="34" charset="0"/>
              </a:rPr>
              <a:t>tĩnh</a:t>
            </a:r>
            <a:r>
              <a:rPr lang="en-US" sz="2000" dirty="0">
                <a:latin typeface="Arial" pitchFamily="34" charset="0"/>
                <a:cs typeface="Arial" pitchFamily="34" charset="0"/>
              </a:rPr>
              <a:t> (static): </a:t>
            </a:r>
            <a:r>
              <a:rPr lang="en-US" sz="2000" dirty="0" err="1">
                <a:latin typeface="Arial" pitchFamily="34" charset="0"/>
                <a:cs typeface="Arial" pitchFamily="34" charset="0"/>
              </a:rPr>
              <a:t>tái</a:t>
            </a:r>
            <a:r>
              <a:rPr lang="en-US" sz="2000" dirty="0">
                <a:latin typeface="Arial" pitchFamily="34" charset="0"/>
                <a:cs typeface="Arial" pitchFamily="34" charset="0"/>
              </a:rPr>
              <a:t> </a:t>
            </a:r>
            <a:r>
              <a:rPr lang="en-US" sz="2000" dirty="0" err="1">
                <a:latin typeface="Arial" pitchFamily="34" charset="0"/>
                <a:cs typeface="Arial" pitchFamily="34" charset="0"/>
              </a:rPr>
              <a:t>sử</a:t>
            </a:r>
            <a:r>
              <a:rPr lang="en-US" sz="2000" dirty="0">
                <a:latin typeface="Arial" pitchFamily="34" charset="0"/>
                <a:cs typeface="Arial" pitchFamily="34" charset="0"/>
              </a:rPr>
              <a:t> </a:t>
            </a:r>
            <a:r>
              <a:rPr lang="en-US" sz="2000" dirty="0" err="1">
                <a:latin typeface="Arial" pitchFamily="34" charset="0"/>
                <a:cs typeface="Arial" pitchFamily="34" charset="0"/>
              </a:rPr>
              <a:t>dụng</a:t>
            </a:r>
            <a:r>
              <a:rPr lang="en-US" sz="2000" dirty="0">
                <a:latin typeface="Arial" pitchFamily="34" charset="0"/>
                <a:cs typeface="Arial" pitchFamily="34" charset="0"/>
              </a:rPr>
              <a:t> </a:t>
            </a:r>
            <a:r>
              <a:rPr lang="en-US" sz="2000" dirty="0" err="1">
                <a:latin typeface="Arial" pitchFamily="34" charset="0"/>
                <a:cs typeface="Arial" pitchFamily="34" charset="0"/>
              </a:rPr>
              <a:t>cùng</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IV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tạo</a:t>
            </a:r>
            <a:r>
              <a:rPr lang="en-US" sz="2000" dirty="0">
                <a:latin typeface="Arial" pitchFamily="34" charset="0"/>
                <a:cs typeface="Arial" pitchFamily="34" charset="0"/>
              </a:rPr>
              <a:t> </a:t>
            </a:r>
            <a:r>
              <a:rPr lang="en-US" sz="2000" dirty="0" err="1">
                <a:latin typeface="Arial" pitchFamily="34" charset="0"/>
                <a:cs typeface="Arial" pitchFamily="34" charset="0"/>
              </a:rPr>
              <a:t>keystream</a:t>
            </a:r>
            <a:r>
              <a:rPr lang="en-US" sz="2000" dirty="0">
                <a:latin typeface="Arial" pitchFamily="34" charset="0"/>
                <a:cs typeface="Arial" pitchFamily="34" charset="0"/>
              </a:rPr>
              <a:t> </a:t>
            </a:r>
            <a:r>
              <a:rPr lang="en-US" sz="2000" dirty="0" err="1">
                <a:latin typeface="Arial" pitchFamily="34" charset="0"/>
                <a:cs typeface="Arial" pitchFamily="34" charset="0"/>
              </a:rPr>
              <a:t>nhằm</a:t>
            </a:r>
            <a:r>
              <a:rPr lang="en-US" sz="2000" dirty="0">
                <a:latin typeface="Arial" pitchFamily="34" charset="0"/>
                <a:cs typeface="Arial" pitchFamily="34" charset="0"/>
              </a:rPr>
              <a:t> </a:t>
            </a:r>
            <a:r>
              <a:rPr lang="en-US" sz="2000" dirty="0" err="1">
                <a:latin typeface="Arial" pitchFamily="34" charset="0"/>
                <a:cs typeface="Arial" pitchFamily="34" charset="0"/>
              </a:rPr>
              <a:t>bảo</a:t>
            </a:r>
            <a:r>
              <a:rPr lang="en-US" sz="2000" dirty="0">
                <a:latin typeface="Arial" pitchFamily="34" charset="0"/>
                <a:cs typeface="Arial" pitchFamily="34" charset="0"/>
              </a:rPr>
              <a:t> </a:t>
            </a:r>
            <a:r>
              <a:rPr lang="en-US" sz="2000" dirty="0" err="1">
                <a:latin typeface="Arial" pitchFamily="34" charset="0"/>
                <a:cs typeface="Arial" pitchFamily="34" charset="0"/>
              </a:rPr>
              <a:t>vệ</a:t>
            </a:r>
            <a:r>
              <a:rPr lang="en-US" sz="2000" dirty="0">
                <a:latin typeface="Arial" pitchFamily="34" charset="0"/>
                <a:cs typeface="Arial" pitchFamily="34" charset="0"/>
              </a:rPr>
              <a:t>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 </a:t>
            </a:r>
            <a:r>
              <a:rPr lang="en-US" sz="2000" dirty="0" err="1">
                <a:latin typeface="Arial" pitchFamily="34" charset="0"/>
                <a:cs typeface="Arial" pitchFamily="34" charset="0"/>
              </a:rPr>
              <a:t>và</a:t>
            </a:r>
            <a:r>
              <a:rPr lang="en-US" sz="2000" dirty="0">
                <a:latin typeface="Arial" pitchFamily="34" charset="0"/>
                <a:cs typeface="Arial" pitchFamily="34" charset="0"/>
              </a:rPr>
              <a:t> </a:t>
            </a:r>
            <a:r>
              <a:rPr lang="en-US" sz="2000" dirty="0" err="1">
                <a:latin typeface="Arial" pitchFamily="34" charset="0"/>
                <a:cs typeface="Arial" pitchFamily="34" charset="0"/>
              </a:rPr>
              <a:t>vì</a:t>
            </a:r>
            <a:r>
              <a:rPr lang="en-US" sz="2000" dirty="0">
                <a:latin typeface="Arial" pitchFamily="34" charset="0"/>
                <a:cs typeface="Arial" pitchFamily="34" charset="0"/>
              </a:rPr>
              <a:t> IV </a:t>
            </a:r>
            <a:r>
              <a:rPr lang="en-US" sz="2000" dirty="0" err="1">
                <a:latin typeface="Arial" pitchFamily="34" charset="0"/>
                <a:cs typeface="Arial" pitchFamily="34" charset="0"/>
              </a:rPr>
              <a:t>ngắn</a:t>
            </a:r>
            <a:r>
              <a:rPr lang="en-US" sz="2000" dirty="0">
                <a:latin typeface="Arial" pitchFamily="34" charset="0"/>
                <a:cs typeface="Arial" pitchFamily="34" charset="0"/>
              </a:rPr>
              <a:t>, </a:t>
            </a:r>
            <a:r>
              <a:rPr lang="en-US" sz="2000" dirty="0" err="1">
                <a:latin typeface="Arial" pitchFamily="34" charset="0"/>
                <a:cs typeface="Arial" pitchFamily="34" charset="0"/>
              </a:rPr>
              <a:t>nên</a:t>
            </a:r>
            <a:r>
              <a:rPr lang="en-US" sz="2000" dirty="0">
                <a:latin typeface="Arial" pitchFamily="34" charset="0"/>
                <a:cs typeface="Arial" pitchFamily="34" charset="0"/>
              </a:rPr>
              <a:t> </a:t>
            </a:r>
            <a:r>
              <a:rPr lang="en-US" sz="2000" dirty="0" err="1">
                <a:latin typeface="Arial" pitchFamily="34" charset="0"/>
                <a:cs typeface="Arial" pitchFamily="34" charset="0"/>
              </a:rPr>
              <a:t>chu</a:t>
            </a:r>
            <a:r>
              <a:rPr lang="en-US" sz="2000" dirty="0">
                <a:latin typeface="Arial" pitchFamily="34" charset="0"/>
                <a:cs typeface="Arial" pitchFamily="34" charset="0"/>
              </a:rPr>
              <a:t> </a:t>
            </a:r>
            <a:r>
              <a:rPr lang="en-US" sz="2000" dirty="0" err="1">
                <a:latin typeface="Arial" pitchFamily="34" charset="0"/>
                <a:cs typeface="Arial" pitchFamily="34" charset="0"/>
              </a:rPr>
              <a:t>kỳ</a:t>
            </a:r>
            <a:r>
              <a:rPr lang="en-US" sz="2000" dirty="0">
                <a:latin typeface="Arial" pitchFamily="34" charset="0"/>
                <a:cs typeface="Arial" pitchFamily="34" charset="0"/>
              </a:rPr>
              <a:t> </a:t>
            </a:r>
            <a:r>
              <a:rPr lang="en-US" sz="2000" dirty="0" err="1">
                <a:latin typeface="Arial" pitchFamily="34" charset="0"/>
                <a:cs typeface="Arial" pitchFamily="34" charset="0"/>
              </a:rPr>
              <a:t>lặp</a:t>
            </a:r>
            <a:r>
              <a:rPr lang="en-US" sz="2000" dirty="0">
                <a:latin typeface="Arial" pitchFamily="34" charset="0"/>
                <a:cs typeface="Arial" pitchFamily="34" charset="0"/>
              </a:rPr>
              <a:t> </a:t>
            </a:r>
            <a:r>
              <a:rPr lang="en-US" sz="2000" dirty="0" err="1">
                <a:latin typeface="Arial" pitchFamily="34" charset="0"/>
                <a:cs typeface="Arial" pitchFamily="34" charset="0"/>
              </a:rPr>
              <a:t>lại</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stream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cỡ</a:t>
            </a:r>
            <a:r>
              <a:rPr lang="en-US" sz="2000" dirty="0">
                <a:latin typeface="Arial" pitchFamily="34" charset="0"/>
                <a:cs typeface="Arial" pitchFamily="34" charset="0"/>
              </a:rPr>
              <a:t> 5  </a:t>
            </a:r>
            <a:r>
              <a:rPr lang="en-US" sz="2000" dirty="0" err="1">
                <a:latin typeface="Arial" pitchFamily="34" charset="0"/>
                <a:cs typeface="Arial" pitchFamily="34" charset="0"/>
              </a:rPr>
              <a:t>đến</a:t>
            </a:r>
            <a:r>
              <a:rPr lang="en-US" sz="2000" dirty="0">
                <a:latin typeface="Arial" pitchFamily="34" charset="0"/>
                <a:cs typeface="Arial" pitchFamily="34" charset="0"/>
              </a:rPr>
              <a:t> 7 </a:t>
            </a:r>
            <a:r>
              <a:rPr lang="en-US" sz="2000" dirty="0" err="1">
                <a:latin typeface="Arial" pitchFamily="34" charset="0"/>
                <a:cs typeface="Arial" pitchFamily="34" charset="0"/>
              </a:rPr>
              <a:t>giờ</a:t>
            </a:r>
            <a:r>
              <a:rPr lang="en-US" sz="2000"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mạng</a:t>
            </a:r>
            <a:r>
              <a:rPr lang="en-US" sz="2000" dirty="0">
                <a:latin typeface="Arial" pitchFamily="34" charset="0"/>
                <a:cs typeface="Arial" pitchFamily="34" charset="0"/>
              </a:rPr>
              <a:t> </a:t>
            </a:r>
            <a:r>
              <a:rPr lang="en-US" sz="2000" dirty="0" err="1">
                <a:latin typeface="Arial" pitchFamily="34" charset="0"/>
                <a:cs typeface="Arial" pitchFamily="34" charset="0"/>
              </a:rPr>
              <a:t>lưới</a:t>
            </a:r>
            <a:r>
              <a:rPr lang="en-US" sz="2000" dirty="0">
                <a:latin typeface="Arial" pitchFamily="34" charset="0"/>
                <a:cs typeface="Arial" pitchFamily="34" charset="0"/>
              </a:rPr>
              <a:t> </a:t>
            </a:r>
            <a:r>
              <a:rPr lang="en-US" sz="2000" dirty="0" err="1">
                <a:latin typeface="Arial" pitchFamily="34" charset="0"/>
                <a:cs typeface="Arial" pitchFamily="34" charset="0"/>
              </a:rPr>
              <a:t>đang</a:t>
            </a:r>
            <a:r>
              <a:rPr lang="en-US" sz="2000" dirty="0">
                <a:latin typeface="Arial" pitchFamily="34" charset="0"/>
                <a:cs typeface="Arial" pitchFamily="34" charset="0"/>
              </a:rPr>
              <a:t> </a:t>
            </a:r>
            <a:r>
              <a:rPr lang="en-US" sz="2000" dirty="0" err="1">
                <a:latin typeface="Arial" pitchFamily="34" charset="0"/>
                <a:cs typeface="Arial" pitchFamily="34" charset="0"/>
              </a:rPr>
              <a:t>bận</a:t>
            </a:r>
            <a:r>
              <a:rPr lang="en-US" sz="2000" dirty="0">
                <a:latin typeface="Arial" pitchFamily="34" charset="0"/>
                <a:cs typeface="Arial" pitchFamily="34" charset="0"/>
              </a:rPr>
              <a:t> (busy network).</a:t>
            </a:r>
          </a:p>
          <a:p>
            <a:pPr algn="just"/>
            <a:endParaRPr lang="en-US" sz="2000" dirty="0">
              <a:latin typeface="Arial" pitchFamily="34" charset="0"/>
              <a:cs typeface="Arial" pitchFamily="34" charset="0"/>
            </a:endParaRPr>
          </a:p>
          <a:p>
            <a:pPr algn="just"/>
            <a:r>
              <a:rPr lang="en-US" sz="2000" dirty="0">
                <a:latin typeface="Arial" pitchFamily="34" charset="0"/>
                <a:cs typeface="Arial" pitchFamily="34" charset="0"/>
              </a:rPr>
              <a:t>3/ </a:t>
            </a:r>
            <a:r>
              <a:rPr lang="vi-VN" sz="2000" dirty="0">
                <a:latin typeface="Arial" pitchFamily="34" charset="0"/>
                <a:cs typeface="Arial" pitchFamily="34" charset="0"/>
              </a:rPr>
              <a:t>Các IV làm cho </a:t>
            </a:r>
            <a:r>
              <a:rPr lang="en-US" sz="2000" dirty="0" err="1">
                <a:latin typeface="Arial" pitchFamily="34" charset="0"/>
                <a:cs typeface="Arial" pitchFamily="34" charset="0"/>
              </a:rPr>
              <a:t>keystream</a:t>
            </a:r>
            <a:r>
              <a:rPr lang="en-US" sz="2000" dirty="0">
                <a:latin typeface="Arial" pitchFamily="34" charset="0"/>
                <a:cs typeface="Arial" pitchFamily="34" charset="0"/>
              </a:rPr>
              <a:t> </a:t>
            </a:r>
            <a:r>
              <a:rPr lang="vi-VN" sz="2000" dirty="0">
                <a:latin typeface="Arial" pitchFamily="34" charset="0"/>
                <a:cs typeface="Arial" pitchFamily="34" charset="0"/>
              </a:rPr>
              <a:t>bị </a:t>
            </a:r>
            <a:r>
              <a:rPr lang="en-US" sz="2000" dirty="0" err="1">
                <a:latin typeface="Arial" pitchFamily="34" charset="0"/>
                <a:cs typeface="Arial" pitchFamily="34" charset="0"/>
              </a:rPr>
              <a:t>tấn</a:t>
            </a:r>
            <a:r>
              <a:rPr lang="en-US" sz="2000" dirty="0">
                <a:latin typeface="Arial" pitchFamily="34" charset="0"/>
                <a:cs typeface="Arial" pitchFamily="34" charset="0"/>
              </a:rPr>
              <a:t> </a:t>
            </a:r>
            <a:r>
              <a:rPr lang="en-US" sz="2000" dirty="0" err="1">
                <a:latin typeface="Arial" pitchFamily="34" charset="0"/>
                <a:cs typeface="Arial" pitchFamily="34" charset="0"/>
              </a:rPr>
              <a:t>công</a:t>
            </a:r>
            <a:r>
              <a:rPr lang="en-US" sz="2000" dirty="0">
                <a:latin typeface="Arial" pitchFamily="34" charset="0"/>
                <a:cs typeface="Arial" pitchFamily="34" charset="0"/>
              </a:rPr>
              <a:t>:</a:t>
            </a:r>
            <a:r>
              <a:rPr lang="vi-VN" sz="2000" dirty="0">
                <a:latin typeface="Arial" pitchFamily="34" charset="0"/>
                <a:cs typeface="Arial" pitchFamily="34" charset="0"/>
              </a:rPr>
              <a:t> Các tiêu chuẩn 802.11 không xác định </a:t>
            </a:r>
            <a:r>
              <a:rPr lang="en-US" sz="2000" dirty="0" err="1">
                <a:latin typeface="Arial" pitchFamily="34" charset="0"/>
                <a:cs typeface="Arial" pitchFamily="34" charset="0"/>
              </a:rPr>
              <a:t>rõ</a:t>
            </a:r>
            <a:r>
              <a:rPr lang="en-US" sz="2000" dirty="0">
                <a:latin typeface="Arial" pitchFamily="34" charset="0"/>
                <a:cs typeface="Arial" pitchFamily="34" charset="0"/>
              </a:rPr>
              <a:t> </a:t>
            </a:r>
            <a:r>
              <a:rPr lang="en-US" sz="2000" dirty="0" err="1">
                <a:latin typeface="Arial" pitchFamily="34" charset="0"/>
                <a:cs typeface="Arial" pitchFamily="34" charset="0"/>
              </a:rPr>
              <a:t>làm</a:t>
            </a:r>
            <a:r>
              <a:rPr lang="en-US" sz="2000" dirty="0">
                <a:latin typeface="Arial" pitchFamily="34" charset="0"/>
                <a:cs typeface="Arial" pitchFamily="34" charset="0"/>
              </a:rPr>
              <a:t> </a:t>
            </a:r>
            <a:r>
              <a:rPr lang="en-US" sz="2000" dirty="0" err="1">
                <a:latin typeface="Arial" pitchFamily="34" charset="0"/>
                <a:cs typeface="Arial" pitchFamily="34" charset="0"/>
              </a:rPr>
              <a:t>cách</a:t>
            </a:r>
            <a:r>
              <a:rPr lang="en-US" sz="2000" dirty="0">
                <a:latin typeface="Arial" pitchFamily="34" charset="0"/>
                <a:cs typeface="Arial" pitchFamily="34" charset="0"/>
              </a:rPr>
              <a:t> </a:t>
            </a:r>
            <a:r>
              <a:rPr lang="vi-VN" sz="2000" dirty="0">
                <a:latin typeface="Arial" pitchFamily="34" charset="0"/>
                <a:cs typeface="Arial" pitchFamily="34" charset="0"/>
              </a:rPr>
              <a:t>nào IV được thiết lập hoặc thay đổi, và bộ điều hợp không dây cá nhân từ các nhà cung cấp có thể tạo ra cùng một </a:t>
            </a:r>
            <a:r>
              <a:rPr lang="en-US" sz="2000" dirty="0" err="1">
                <a:latin typeface="Arial" pitchFamily="34" charset="0"/>
                <a:cs typeface="Arial" pitchFamily="34" charset="0"/>
              </a:rPr>
              <a:t>chuỗi</a:t>
            </a:r>
            <a:r>
              <a:rPr lang="en-US" sz="2000" dirty="0">
                <a:latin typeface="Arial" pitchFamily="34" charset="0"/>
                <a:cs typeface="Arial" pitchFamily="34" charset="0"/>
              </a:rPr>
              <a:t> IV</a:t>
            </a:r>
            <a:r>
              <a:rPr lang="vi-VN" sz="2000" dirty="0">
                <a:latin typeface="Arial" pitchFamily="34" charset="0"/>
                <a:cs typeface="Arial" pitchFamily="34" charset="0"/>
              </a:rPr>
              <a:t>, hoặc một số bộ điều hợp không dây có thể có thể sử dụng một </a:t>
            </a:r>
            <a:r>
              <a:rPr lang="en-US" sz="2000" dirty="0" err="1">
                <a:latin typeface="Arial" pitchFamily="34" charset="0"/>
                <a:cs typeface="Arial" pitchFamily="34" charset="0"/>
              </a:rPr>
              <a:t>hằng</a:t>
            </a:r>
            <a:r>
              <a:rPr lang="en-US" sz="2000" dirty="0">
                <a:latin typeface="Arial" pitchFamily="34" charset="0"/>
                <a:cs typeface="Arial" pitchFamily="34" charset="0"/>
              </a:rPr>
              <a:t>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a:latin typeface="Arial" pitchFamily="34" charset="0"/>
                <a:cs typeface="Arial" pitchFamily="34" charset="0"/>
              </a:rPr>
              <a:t>làm</a:t>
            </a:r>
            <a:r>
              <a:rPr lang="en-US" sz="2000" dirty="0">
                <a:latin typeface="Arial" pitchFamily="34" charset="0"/>
                <a:cs typeface="Arial" pitchFamily="34" charset="0"/>
              </a:rPr>
              <a:t> IV</a:t>
            </a:r>
            <a:r>
              <a:rPr lang="vi-VN" sz="2000" dirty="0">
                <a:latin typeface="Arial" pitchFamily="34" charset="0"/>
                <a:cs typeface="Arial" pitchFamily="34" charset="0"/>
              </a:rPr>
              <a:t>. </a:t>
            </a:r>
            <a:r>
              <a:rPr lang="en-US" sz="2000" dirty="0" err="1">
                <a:latin typeface="Arial" pitchFamily="34" charset="0"/>
                <a:cs typeface="Arial" pitchFamily="34" charset="0"/>
              </a:rPr>
              <a:t>Khi</a:t>
            </a:r>
            <a:r>
              <a:rPr lang="en-US" sz="2000" dirty="0">
                <a:latin typeface="Arial" pitchFamily="34" charset="0"/>
                <a:cs typeface="Arial" pitchFamily="34" charset="0"/>
              </a:rPr>
              <a:t> </a:t>
            </a:r>
            <a:r>
              <a:rPr lang="en-US" sz="2000" dirty="0" err="1">
                <a:latin typeface="Arial" pitchFamily="34" charset="0"/>
                <a:cs typeface="Arial" pitchFamily="34" charset="0"/>
              </a:rPr>
              <a:t>đó</a:t>
            </a:r>
            <a:r>
              <a:rPr lang="vi-VN" sz="2000" dirty="0">
                <a:latin typeface="Arial" pitchFamily="34" charset="0"/>
                <a:cs typeface="Arial" pitchFamily="34" charset="0"/>
              </a:rPr>
              <a:t>, tin tặc có thể ghi lại lưu lượng mạng, xác định </a:t>
            </a:r>
            <a:r>
              <a:rPr lang="en-US" sz="2000" dirty="0" err="1">
                <a:latin typeface="Arial" pitchFamily="34" charset="0"/>
                <a:cs typeface="Arial" pitchFamily="34" charset="0"/>
              </a:rPr>
              <a:t>keystream</a:t>
            </a:r>
            <a:r>
              <a:rPr lang="vi-VN" sz="2000" dirty="0">
                <a:latin typeface="Arial" pitchFamily="34" charset="0"/>
                <a:cs typeface="Arial" pitchFamily="34" charset="0"/>
              </a:rPr>
              <a:t>, và sử dụng nó để giải mã.</a:t>
            </a:r>
          </a:p>
          <a:p>
            <a:endParaRPr lang="en-US" sz="2400" dirty="0">
              <a:latin typeface="Arial" pitchFamily="34" charset="0"/>
              <a:cs typeface="Arial" pitchFamily="34" charset="0"/>
            </a:endParaRPr>
          </a:p>
          <a:p>
            <a:endParaRPr lang="en-US" sz="2400" b="1" u="sng"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689790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34906" y="1322342"/>
            <a:ext cx="4515916" cy="2585323"/>
          </a:xfrm>
          <a:prstGeom prst="rect">
            <a:avLst/>
          </a:prstGeom>
          <a:noFill/>
        </p:spPr>
        <p:txBody>
          <a:bodyPr wrap="none" rtlCol="0">
            <a:spAutoFit/>
          </a:bodyPr>
          <a:lstStyle/>
          <a:p>
            <a:r>
              <a:rPr lang="en-US" sz="5400">
                <a:solidFill>
                  <a:schemeClr val="bg1"/>
                </a:solidFill>
                <a:latin typeface="Montserrat Semi Bold" panose="00000700000000000000" pitchFamily="2" charset="0"/>
                <a:ea typeface="Nexa Bold" charset="0"/>
                <a:cs typeface="Nexa Bold" charset="0"/>
              </a:rPr>
              <a:t>XIN CẢM ƠN</a:t>
            </a:r>
            <a:br>
              <a:rPr lang="en-US" sz="5400">
                <a:solidFill>
                  <a:schemeClr val="bg1"/>
                </a:solidFill>
                <a:latin typeface="Montserrat Semi Bold" panose="00000700000000000000" pitchFamily="2" charset="0"/>
                <a:ea typeface="Nexa Bold" charset="0"/>
                <a:cs typeface="Nexa Bold" charset="0"/>
              </a:rPr>
            </a:br>
            <a:r>
              <a:rPr lang="en-US" sz="5400">
                <a:solidFill>
                  <a:schemeClr val="bg1"/>
                </a:solidFill>
                <a:latin typeface="Montserrat Semi Bold" panose="00000700000000000000" pitchFamily="2" charset="0"/>
                <a:ea typeface="Nexa Bold" charset="0"/>
                <a:cs typeface="Nexa Bold" charset="0"/>
              </a:rPr>
              <a:t>THẦY &amp; CÁC</a:t>
            </a:r>
          </a:p>
          <a:p>
            <a:r>
              <a:rPr lang="en-US" sz="5400">
                <a:solidFill>
                  <a:schemeClr val="bg1"/>
                </a:solidFill>
                <a:latin typeface="Montserrat Semi Bold" panose="00000700000000000000" pitchFamily="2" charset="0"/>
                <a:ea typeface="Nexa Bold" charset="0"/>
                <a:cs typeface="Nexa Bold" charset="0"/>
              </a:rPr>
              <a:t>BẠN</a:t>
            </a:r>
            <a:endParaRPr lang="en-US" sz="5400" dirty="0">
              <a:solidFill>
                <a:schemeClr val="bg1"/>
              </a:solidFill>
              <a:latin typeface="Montserrat Semi Bold" panose="00000700000000000000" pitchFamily="2" charset="0"/>
              <a:ea typeface="Nexa Bold" charset="0"/>
              <a:cs typeface="Nexa Bold" charset="0"/>
            </a:endParaRPr>
          </a:p>
        </p:txBody>
      </p:sp>
      <p:sp>
        <p:nvSpPr>
          <p:cNvPr id="12" name="Cross 11"/>
          <p:cNvSpPr/>
          <p:nvPr/>
        </p:nvSpPr>
        <p:spPr>
          <a:xfrm>
            <a:off x="11015356" y="5592803"/>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p:cNvPicPr>
            <a:picLocks noGrp="1" noChangeAspect="1"/>
          </p:cNvPicPr>
          <p:nvPr>
            <p:ph type="pic" sz="quarter" idx="10"/>
          </p:nvPr>
        </p:nvPicPr>
        <p:blipFill>
          <a:blip r:embed="rId2"/>
          <a:srcRect t="21875" b="21875"/>
          <a:stretch>
            <a:fillRect/>
          </a:stretch>
        </p:blipFill>
        <p:spPr/>
      </p:pic>
      <p:sp>
        <p:nvSpPr>
          <p:cNvPr id="9" name="TextBox 8"/>
          <p:cNvSpPr txBox="1"/>
          <p:nvPr/>
        </p:nvSpPr>
        <p:spPr>
          <a:xfrm>
            <a:off x="359935" y="3907665"/>
            <a:ext cx="5375847" cy="1785104"/>
          </a:xfrm>
          <a:prstGeom prst="rect">
            <a:avLst/>
          </a:prstGeom>
          <a:noFill/>
        </p:spPr>
        <p:txBody>
          <a:bodyPr wrap="square" rtlCol="0">
            <a:spAutoFit/>
          </a:bodyPr>
          <a:lstStyle/>
          <a:p>
            <a:pPr algn="just">
              <a:spcAft>
                <a:spcPts val="1200"/>
              </a:spcAft>
            </a:pPr>
            <a:r>
              <a:rPr lang="en-US" sz="2000">
                <a:solidFill>
                  <a:srgbClr val="2EC4B6"/>
                </a:solidFill>
                <a:latin typeface="Montserrat Semi Bold" panose="00000700000000000000" pitchFamily="2" charset="0"/>
              </a:rPr>
              <a:t>TÀI LIỆU THAM KHẢO</a:t>
            </a:r>
          </a:p>
          <a:p>
            <a:pPr algn="just">
              <a:spcAft>
                <a:spcPts val="1200"/>
              </a:spcAft>
            </a:pPr>
            <a:r>
              <a:rPr lang="en-US" sz="2000">
                <a:solidFill>
                  <a:schemeClr val="tx1">
                    <a:lumMod val="75000"/>
                    <a:lumOff val="25000"/>
                  </a:schemeClr>
                </a:solidFill>
                <a:latin typeface="Myriad Set Pro" panose="02000400000000000000" pitchFamily="2" charset="0"/>
              </a:rPr>
              <a:t>Wikipedia English: RC4, WEP, CRC32.</a:t>
            </a:r>
          </a:p>
          <a:p>
            <a:pPr algn="just">
              <a:spcAft>
                <a:spcPts val="1200"/>
              </a:spcAft>
            </a:pPr>
            <a:r>
              <a:rPr lang="en-US" sz="2000">
                <a:solidFill>
                  <a:schemeClr val="tx1">
                    <a:lumMod val="75000"/>
                    <a:lumOff val="25000"/>
                  </a:schemeClr>
                </a:solidFill>
                <a:latin typeface="Myriad Set Pro" panose="02000400000000000000" pitchFamily="2" charset="0"/>
              </a:rPr>
              <a:t>A quick tour on 802.11, Microsoft Corporation.</a:t>
            </a:r>
          </a:p>
          <a:p>
            <a:pPr algn="just">
              <a:spcAft>
                <a:spcPts val="1200"/>
              </a:spcAft>
            </a:pPr>
            <a:r>
              <a:rPr lang="en-US" sz="2000">
                <a:solidFill>
                  <a:schemeClr val="tx1">
                    <a:lumMod val="75000"/>
                    <a:lumOff val="25000"/>
                  </a:schemeClr>
                </a:solidFill>
                <a:latin typeface="Myriad Set Pro" panose="02000400000000000000" pitchFamily="2" charset="0"/>
              </a:rPr>
              <a:t>WEP known issues, Aircrack-ng.</a:t>
            </a:r>
          </a:p>
        </p:txBody>
      </p:sp>
    </p:spTree>
    <p:extLst>
      <p:ext uri="{BB962C8B-B14F-4D97-AF65-F5344CB8AC3E}">
        <p14:creationId xmlns:p14="http://schemas.microsoft.com/office/powerpoint/2010/main" val="1340040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rot="2700000">
            <a:off x="1274723" y="3780546"/>
            <a:ext cx="6154908" cy="615490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1570730" y="2066787"/>
            <a:ext cx="3141458" cy="3141458"/>
          </a:xfrm>
          <a:prstGeom prst="rect">
            <a:avLst/>
          </a:prstGeom>
          <a:noFill/>
          <a:ln w="190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65386" y="3482245"/>
            <a:ext cx="712054" cy="400110"/>
          </a:xfrm>
          <a:prstGeom prst="rect">
            <a:avLst/>
          </a:prstGeom>
          <a:noFill/>
        </p:spPr>
        <p:txBody>
          <a:bodyPr wrap="none" rtlCol="0">
            <a:spAutoFit/>
          </a:bodyPr>
          <a:lstStyle/>
          <a:p>
            <a:pPr algn="ctr"/>
            <a:r>
              <a:rPr lang="en-US" sz="2000">
                <a:solidFill>
                  <a:schemeClr val="tx1">
                    <a:lumMod val="75000"/>
                    <a:lumOff val="25000"/>
                  </a:schemeClr>
                </a:solidFill>
                <a:latin typeface="Montserrat Semi Bold" panose="00000700000000000000" pitchFamily="2" charset="0"/>
                <a:ea typeface="Nexa Bold" charset="0"/>
                <a:cs typeface="Nexa Bold" charset="0"/>
              </a:rPr>
              <a:t>HẾT</a:t>
            </a:r>
            <a:endParaRPr lang="en-US" sz="2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17" name="Straight Connector 16"/>
          <p:cNvCxnSpPr/>
          <p:nvPr/>
        </p:nvCxnSpPr>
        <p:spPr>
          <a:xfrm>
            <a:off x="4139141" y="4381292"/>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pic>
        <p:nvPicPr>
          <p:cNvPr id="7" name="Picture Placeholder 6"/>
          <p:cNvPicPr>
            <a:picLocks noGrp="1" noChangeAspect="1"/>
          </p:cNvPicPr>
          <p:nvPr>
            <p:ph type="pic" sz="quarter" idx="10"/>
          </p:nvPr>
        </p:nvPicPr>
        <p:blipFill>
          <a:blip r:embed="rId2"/>
          <a:srcRect l="16652" r="16652"/>
          <a:stretch>
            <a:fillRect/>
          </a:stretch>
        </p:blipFill>
        <p:spPr/>
      </p:pic>
      <p:pic>
        <p:nvPicPr>
          <p:cNvPr id="8" name="Picture Placeholder 7"/>
          <p:cNvPicPr>
            <a:picLocks noGrp="1" noChangeAspect="1"/>
          </p:cNvPicPr>
          <p:nvPr>
            <p:ph type="pic" sz="quarter" idx="11"/>
          </p:nvPr>
        </p:nvPicPr>
        <p:blipFill>
          <a:blip r:embed="rId3"/>
          <a:srcRect l="18750" r="18750"/>
          <a:stretch>
            <a:fillRect/>
          </a:stretch>
        </p:blipFill>
        <p:spPr/>
      </p:pic>
      <p:pic>
        <p:nvPicPr>
          <p:cNvPr id="10" name="Picture Placeholder 9"/>
          <p:cNvPicPr>
            <a:picLocks noGrp="1" noChangeAspect="1"/>
          </p:cNvPicPr>
          <p:nvPr>
            <p:ph type="pic" sz="quarter" idx="12"/>
          </p:nvPr>
        </p:nvPicPr>
        <p:blipFill>
          <a:blip r:embed="rId4"/>
          <a:srcRect l="8651" r="8651"/>
          <a:stretch>
            <a:fillRect/>
          </a:stretch>
        </p:blipFill>
        <p:spPr/>
      </p:pic>
      <p:pic>
        <p:nvPicPr>
          <p:cNvPr id="12" name="Picture Placeholder 11"/>
          <p:cNvPicPr>
            <a:picLocks noGrp="1" noChangeAspect="1"/>
          </p:cNvPicPr>
          <p:nvPr>
            <p:ph type="pic" sz="quarter" idx="13"/>
          </p:nvPr>
        </p:nvPicPr>
        <p:blipFill>
          <a:blip r:embed="rId5"/>
          <a:srcRect l="16678" r="16678"/>
          <a:stretch>
            <a:fillRect/>
          </a:stretch>
        </p:blipFill>
        <p:spPr/>
      </p:pic>
      <p:pic>
        <p:nvPicPr>
          <p:cNvPr id="9" name="Picture Placeholder 8"/>
          <p:cNvPicPr>
            <a:picLocks noGrp="1" noChangeAspect="1"/>
          </p:cNvPicPr>
          <p:nvPr>
            <p:ph type="pic" sz="quarter" idx="14"/>
          </p:nvPr>
        </p:nvPicPr>
        <p:blipFill>
          <a:blip r:embed="rId6"/>
          <a:srcRect/>
          <a:stretch>
            <a:fillRect/>
          </a:stretch>
        </p:blipFill>
        <p:spPr/>
      </p:pic>
    </p:spTree>
    <p:extLst>
      <p:ext uri="{BB962C8B-B14F-4D97-AF65-F5344CB8AC3E}">
        <p14:creationId xmlns:p14="http://schemas.microsoft.com/office/powerpoint/2010/main" val="87608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64999" y="3498654"/>
            <a:ext cx="2829557" cy="719231"/>
            <a:chOff x="1534441" y="4985330"/>
            <a:chExt cx="2829557" cy="719230"/>
          </a:xfrm>
        </p:grpSpPr>
        <p:sp>
          <p:nvSpPr>
            <p:cNvPr id="11" name="Rectangle 10"/>
            <p:cNvSpPr/>
            <p:nvPr/>
          </p:nvSpPr>
          <p:spPr>
            <a:xfrm>
              <a:off x="1599744" y="5335228"/>
              <a:ext cx="2698943" cy="369332"/>
            </a:xfrm>
            <a:prstGeom prst="rect">
              <a:avLst/>
            </a:prstGeom>
          </p:spPr>
          <p:txBody>
            <a:bodyPr wrap="square">
              <a:spAutoFit/>
            </a:bodyPr>
            <a:lstStyle/>
            <a:p>
              <a:pPr algn="ctr"/>
              <a:r>
                <a:rPr lang="en-US">
                  <a:solidFill>
                    <a:schemeClr val="tx1">
                      <a:lumMod val="75000"/>
                      <a:lumOff val="25000"/>
                    </a:schemeClr>
                  </a:solidFill>
                  <a:latin typeface="Myriad Set Pro" panose="02000400000000000000" pitchFamily="2" charset="0"/>
                  <a:ea typeface="Roboto Thin" charset="0"/>
                  <a:cs typeface="Roboto Thin" charset="0"/>
                </a:rPr>
                <a:t>41303880 - VP13HK</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12" name="TextBox 11"/>
            <p:cNvSpPr txBox="1"/>
            <p:nvPr/>
          </p:nvSpPr>
          <p:spPr>
            <a:xfrm>
              <a:off x="1534441" y="4985330"/>
              <a:ext cx="2829557" cy="400109"/>
            </a:xfrm>
            <a:prstGeom prst="rect">
              <a:avLst/>
            </a:prstGeom>
            <a:noFill/>
          </p:spPr>
          <p:txBody>
            <a:bodyPr wrap="none" rtlCol="0">
              <a:spAutoFit/>
            </a:bodyPr>
            <a:lstStyle/>
            <a:p>
              <a:pPr algn="ctr"/>
              <a:r>
                <a:rPr lang="en-US" sz="2000">
                  <a:solidFill>
                    <a:srgbClr val="2EC4B6"/>
                  </a:solidFill>
                  <a:latin typeface="Montserrat Semi Bold" panose="00000700000000000000" pitchFamily="2" charset="0"/>
                  <a:ea typeface="Nexa Bold" charset="0"/>
                  <a:cs typeface="Nexa Bold" charset="0"/>
                </a:rPr>
                <a:t>HOÀNG ĐÌNH THỊNH</a:t>
              </a:r>
              <a:endParaRPr lang="en-US" sz="2000" dirty="0">
                <a:solidFill>
                  <a:srgbClr val="2EC4B6"/>
                </a:solidFill>
                <a:latin typeface="Montserrat Semi Bold" panose="00000700000000000000" pitchFamily="2" charset="0"/>
                <a:ea typeface="Nexa Bold" charset="0"/>
                <a:cs typeface="Nexa Bold" charset="0"/>
              </a:endParaRPr>
            </a:p>
          </p:txBody>
        </p:sp>
      </p:grpSp>
      <p:sp>
        <p:nvSpPr>
          <p:cNvPr id="23" name="TextBox 22"/>
          <p:cNvSpPr txBox="1"/>
          <p:nvPr/>
        </p:nvSpPr>
        <p:spPr>
          <a:xfrm>
            <a:off x="1253562" y="614700"/>
            <a:ext cx="9684895" cy="1015663"/>
          </a:xfrm>
          <a:prstGeom prst="rect">
            <a:avLst/>
          </a:prstGeom>
          <a:noFill/>
        </p:spPr>
        <p:txBody>
          <a:bodyPr wrap="none" rtlCol="0">
            <a:spAutoFit/>
          </a:bodyPr>
          <a:lstStyle/>
          <a:p>
            <a:pPr algn="ctr"/>
            <a:r>
              <a:rPr lang="en-US" sz="6000">
                <a:solidFill>
                  <a:schemeClr val="tx1">
                    <a:lumMod val="75000"/>
                    <a:lumOff val="25000"/>
                  </a:schemeClr>
                </a:solidFill>
                <a:latin typeface="Montserrat Semi Bold" panose="00000700000000000000" pitchFamily="2" charset="0"/>
                <a:ea typeface="Nexa Bold" charset="0"/>
                <a:cs typeface="Nexa Bold" charset="0"/>
              </a:rPr>
              <a:t>CÁC THÀNH VIÊN NHÓM</a:t>
            </a:r>
            <a:endParaRPr lang="en-US" sz="6000" dirty="0">
              <a:solidFill>
                <a:schemeClr val="tx1">
                  <a:lumMod val="75000"/>
                  <a:lumOff val="25000"/>
                </a:schemeClr>
              </a:solidFill>
              <a:latin typeface="Montserrat Semi Bold" panose="00000700000000000000" pitchFamily="2" charset="0"/>
              <a:ea typeface="Nexa Bold" charset="0"/>
              <a:cs typeface="Nexa Bold" charset="0"/>
            </a:endParaRPr>
          </a:p>
        </p:txBody>
      </p:sp>
      <p:cxnSp>
        <p:nvCxnSpPr>
          <p:cNvPr id="25" name="Straight Connector 24"/>
          <p:cNvCxnSpPr/>
          <p:nvPr/>
        </p:nvCxnSpPr>
        <p:spPr>
          <a:xfrm>
            <a:off x="5380378" y="1692099"/>
            <a:ext cx="143125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746529" y="3488936"/>
            <a:ext cx="2698943" cy="719231"/>
            <a:chOff x="1599744" y="4985330"/>
            <a:chExt cx="2698943" cy="719230"/>
          </a:xfrm>
        </p:grpSpPr>
        <p:sp>
          <p:nvSpPr>
            <p:cNvPr id="32" name="Rectangle 31"/>
            <p:cNvSpPr/>
            <p:nvPr/>
          </p:nvSpPr>
          <p:spPr>
            <a:xfrm>
              <a:off x="1599744" y="5335228"/>
              <a:ext cx="2698943" cy="369332"/>
            </a:xfrm>
            <a:prstGeom prst="rect">
              <a:avLst/>
            </a:prstGeom>
          </p:spPr>
          <p:txBody>
            <a:bodyPr wrap="square">
              <a:spAutoFit/>
            </a:bodyPr>
            <a:lstStyle/>
            <a:p>
              <a:pPr algn="ctr"/>
              <a:r>
                <a:rPr lang="en-US">
                  <a:solidFill>
                    <a:schemeClr val="tx1">
                      <a:lumMod val="75000"/>
                      <a:lumOff val="25000"/>
                    </a:schemeClr>
                  </a:solidFill>
                  <a:latin typeface="Myriad Set Pro" panose="02000400000000000000" pitchFamily="2" charset="0"/>
                  <a:ea typeface="Roboto Thin" charset="0"/>
                  <a:cs typeface="Roboto Thin" charset="0"/>
                </a:rPr>
                <a:t>41303880 – VP13CĐT</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33" name="TextBox 32"/>
            <p:cNvSpPr txBox="1"/>
            <p:nvPr/>
          </p:nvSpPr>
          <p:spPr>
            <a:xfrm>
              <a:off x="1907140" y="4985330"/>
              <a:ext cx="2084161" cy="400109"/>
            </a:xfrm>
            <a:prstGeom prst="rect">
              <a:avLst/>
            </a:prstGeom>
            <a:noFill/>
          </p:spPr>
          <p:txBody>
            <a:bodyPr wrap="none" rtlCol="0">
              <a:spAutoFit/>
            </a:bodyPr>
            <a:lstStyle/>
            <a:p>
              <a:pPr algn="ctr"/>
              <a:r>
                <a:rPr lang="en-US" sz="2000">
                  <a:solidFill>
                    <a:srgbClr val="2EC4B6"/>
                  </a:solidFill>
                  <a:latin typeface="Montserrat Semi Bold" panose="00000700000000000000" pitchFamily="2" charset="0"/>
                  <a:ea typeface="Nexa Bold" charset="0"/>
                  <a:cs typeface="Nexa Bold" charset="0"/>
                </a:rPr>
                <a:t>BÙI MINH HÒA</a:t>
              </a:r>
              <a:endParaRPr lang="en-US" sz="2000" dirty="0">
                <a:solidFill>
                  <a:srgbClr val="2EC4B6"/>
                </a:solidFill>
                <a:latin typeface="Montserrat Semi Bold" panose="00000700000000000000" pitchFamily="2" charset="0"/>
                <a:ea typeface="Nexa Bold" charset="0"/>
                <a:cs typeface="Nexa Bold" charset="0"/>
              </a:endParaRPr>
            </a:p>
          </p:txBody>
        </p:sp>
      </p:grpSp>
      <p:grpSp>
        <p:nvGrpSpPr>
          <p:cNvPr id="34" name="Group 33"/>
          <p:cNvGrpSpPr/>
          <p:nvPr/>
        </p:nvGrpSpPr>
        <p:grpSpPr>
          <a:xfrm>
            <a:off x="7897445" y="3498654"/>
            <a:ext cx="2698943" cy="719231"/>
            <a:chOff x="1599744" y="4985330"/>
            <a:chExt cx="2698943" cy="719230"/>
          </a:xfrm>
        </p:grpSpPr>
        <p:sp>
          <p:nvSpPr>
            <p:cNvPr id="35" name="Rectangle 34"/>
            <p:cNvSpPr/>
            <p:nvPr/>
          </p:nvSpPr>
          <p:spPr>
            <a:xfrm>
              <a:off x="1599744" y="5335228"/>
              <a:ext cx="2698943" cy="369332"/>
            </a:xfrm>
            <a:prstGeom prst="rect">
              <a:avLst/>
            </a:prstGeom>
          </p:spPr>
          <p:txBody>
            <a:bodyPr wrap="square">
              <a:spAutoFit/>
            </a:bodyPr>
            <a:lstStyle/>
            <a:p>
              <a:pPr algn="ctr"/>
              <a:r>
                <a:rPr lang="en-US">
                  <a:solidFill>
                    <a:schemeClr val="tx1">
                      <a:lumMod val="75000"/>
                      <a:lumOff val="25000"/>
                    </a:schemeClr>
                  </a:solidFill>
                  <a:latin typeface="Myriad Set Pro" panose="02000400000000000000" pitchFamily="2" charset="0"/>
                  <a:ea typeface="Roboto Thin" charset="0"/>
                  <a:cs typeface="Roboto Thin" charset="0"/>
                </a:rPr>
                <a:t>41303880 – VP13CĐT</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36" name="TextBox 35"/>
            <p:cNvSpPr txBox="1"/>
            <p:nvPr/>
          </p:nvSpPr>
          <p:spPr>
            <a:xfrm>
              <a:off x="1724367" y="4985330"/>
              <a:ext cx="2449710" cy="400109"/>
            </a:xfrm>
            <a:prstGeom prst="rect">
              <a:avLst/>
            </a:prstGeom>
            <a:noFill/>
          </p:spPr>
          <p:txBody>
            <a:bodyPr wrap="none" rtlCol="0">
              <a:spAutoFit/>
            </a:bodyPr>
            <a:lstStyle/>
            <a:p>
              <a:pPr algn="ctr"/>
              <a:r>
                <a:rPr lang="en-US" sz="2000">
                  <a:solidFill>
                    <a:srgbClr val="2EC4B6"/>
                  </a:solidFill>
                  <a:latin typeface="Montserrat Semi Bold" panose="00000700000000000000" pitchFamily="2" charset="0"/>
                  <a:ea typeface="Nexa Bold" charset="0"/>
                  <a:cs typeface="Nexa Bold" charset="0"/>
                </a:rPr>
                <a:t>LÊ TRẦN GIA DUY</a:t>
              </a:r>
              <a:endParaRPr lang="en-US" sz="2000" dirty="0">
                <a:solidFill>
                  <a:srgbClr val="2EC4B6"/>
                </a:solidFill>
                <a:latin typeface="Montserrat Semi Bold" panose="00000700000000000000" pitchFamily="2" charset="0"/>
                <a:ea typeface="Nexa Bold" charset="0"/>
                <a:cs typeface="Nexa Bold" charset="0"/>
              </a:endParaRPr>
            </a:p>
          </p:txBody>
        </p:sp>
      </p:grpSp>
      <p:sp>
        <p:nvSpPr>
          <p:cNvPr id="37" name="Cross 36"/>
          <p:cNvSpPr/>
          <p:nvPr/>
        </p:nvSpPr>
        <p:spPr>
          <a:xfrm>
            <a:off x="5784916" y="5493851"/>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0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6096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231841" y="3768549"/>
            <a:ext cx="3824317" cy="1200329"/>
          </a:xfrm>
          <a:prstGeom prst="rect">
            <a:avLst/>
          </a:prstGeom>
          <a:noFill/>
        </p:spPr>
        <p:txBody>
          <a:bodyPr wrap="none" rtlCol="0">
            <a:spAutoFit/>
          </a:bodyPr>
          <a:lstStyle/>
          <a:p>
            <a:r>
              <a:rPr lang="en-US" sz="3600" b="1">
                <a:solidFill>
                  <a:schemeClr val="tx1">
                    <a:lumMod val="75000"/>
                    <a:lumOff val="25000"/>
                  </a:schemeClr>
                </a:solidFill>
                <a:latin typeface="Montserrat Semi Bold" panose="00000700000000000000" pitchFamily="2" charset="0"/>
                <a:ea typeface="Roboto" charset="0"/>
                <a:cs typeface="Roboto" charset="0"/>
              </a:rPr>
              <a:t>CÁC KHÁI NIỆM</a:t>
            </a:r>
          </a:p>
          <a:p>
            <a:r>
              <a:rPr lang="en-US" sz="3600" b="1">
                <a:solidFill>
                  <a:schemeClr val="tx1">
                    <a:lumMod val="75000"/>
                    <a:lumOff val="25000"/>
                  </a:schemeClr>
                </a:solidFill>
                <a:latin typeface="Montserrat Semi Bold" panose="00000700000000000000" pitchFamily="2" charset="0"/>
                <a:ea typeface="Roboto" charset="0"/>
                <a:cs typeface="Roboto" charset="0"/>
              </a:rPr>
              <a:t>CƠ BẢN</a:t>
            </a:r>
            <a:endParaRPr lang="en-US" sz="3600" b="1" dirty="0">
              <a:solidFill>
                <a:schemeClr val="tx1">
                  <a:lumMod val="75000"/>
                  <a:lumOff val="25000"/>
                </a:schemeClr>
              </a:solidFill>
              <a:latin typeface="Montserrat Semi Bold" panose="00000700000000000000" pitchFamily="2" charset="0"/>
              <a:ea typeface="Roboto" charset="0"/>
              <a:cs typeface="Roboto" charset="0"/>
            </a:endParaRPr>
          </a:p>
        </p:txBody>
      </p:sp>
      <p:sp>
        <p:nvSpPr>
          <p:cNvPr id="18" name="Cross 17"/>
          <p:cNvSpPr/>
          <p:nvPr/>
        </p:nvSpPr>
        <p:spPr>
          <a:xfrm>
            <a:off x="6897770" y="3803950"/>
            <a:ext cx="195508" cy="19550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934756" y="5146350"/>
            <a:ext cx="4842673" cy="923330"/>
          </a:xfrm>
          <a:prstGeom prst="rect">
            <a:avLst/>
          </a:prstGeom>
        </p:spPr>
        <p:txBody>
          <a:bodyPr wrap="square">
            <a:spAutoFit/>
          </a:bodyPr>
          <a:lstStyle/>
          <a:p>
            <a:r>
              <a:rPr lang="en-US">
                <a:solidFill>
                  <a:schemeClr val="tx1">
                    <a:lumMod val="75000"/>
                    <a:lumOff val="25000"/>
                  </a:schemeClr>
                </a:solidFill>
                <a:latin typeface="Myriad Set Pro" panose="02000400000000000000" pitchFamily="2" charset="0"/>
                <a:ea typeface="Roboto Thin" charset="0"/>
                <a:cs typeface="Roboto Thin" charset="0"/>
              </a:rPr>
              <a:t>Các thành phần cơ bản của một mạng IEEE 802.11, những thuật ngữ sử dụng và sơ lược về lịch sự phát triển.</a:t>
            </a:r>
            <a:endParaRPr lang="en-US" dirty="0">
              <a:solidFill>
                <a:schemeClr val="tx1">
                  <a:lumMod val="75000"/>
                  <a:lumOff val="25000"/>
                </a:schemeClr>
              </a:solidFill>
              <a:latin typeface="Myriad Set Pro" panose="02000400000000000000" pitchFamily="2" charset="0"/>
              <a:ea typeface="Roboto Thin" charset="0"/>
              <a:cs typeface="Roboto Thin" charset="0"/>
            </a:endParaRPr>
          </a:p>
        </p:txBody>
      </p:sp>
      <p:sp>
        <p:nvSpPr>
          <p:cNvPr id="28" name="TextBox 27"/>
          <p:cNvSpPr txBox="1"/>
          <p:nvPr/>
        </p:nvSpPr>
        <p:spPr>
          <a:xfrm>
            <a:off x="3417924" y="3768549"/>
            <a:ext cx="2060179" cy="707886"/>
          </a:xfrm>
          <a:prstGeom prst="rect">
            <a:avLst/>
          </a:prstGeom>
          <a:noFill/>
        </p:spPr>
        <p:txBody>
          <a:bodyPr wrap="none" rtlCol="0">
            <a:spAutoFit/>
          </a:bodyPr>
          <a:lstStyle/>
          <a:p>
            <a:r>
              <a:rPr lang="en-US" sz="4000">
                <a:solidFill>
                  <a:schemeClr val="bg1"/>
                </a:solidFill>
                <a:latin typeface="Montserrat Semi Bold" panose="00000700000000000000" pitchFamily="2" charset="0"/>
                <a:ea typeface="Nexa Bold" charset="0"/>
                <a:cs typeface="Nexa Bold" charset="0"/>
              </a:rPr>
              <a:t>PHẦN 1</a:t>
            </a:r>
            <a:endParaRPr lang="en-US" sz="4000" dirty="0">
              <a:solidFill>
                <a:schemeClr val="bg1"/>
              </a:solidFill>
              <a:latin typeface="Montserrat Semi Bold" panose="00000700000000000000" pitchFamily="2" charset="0"/>
              <a:ea typeface="Nexa Bold" charset="0"/>
              <a:cs typeface="Nexa Bold" charset="0"/>
            </a:endParaRPr>
          </a:p>
        </p:txBody>
      </p:sp>
      <p:cxnSp>
        <p:nvCxnSpPr>
          <p:cNvPr id="29" name="Straight Connector 28"/>
          <p:cNvCxnSpPr/>
          <p:nvPr/>
        </p:nvCxnSpPr>
        <p:spPr>
          <a:xfrm>
            <a:off x="3511565" y="3479879"/>
            <a:ext cx="564545" cy="0"/>
          </a:xfrm>
          <a:prstGeom prst="line">
            <a:avLst/>
          </a:prstGeom>
          <a:ln>
            <a:solidFill>
              <a:srgbClr val="2EC4B6"/>
            </a:solidFill>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a:off x="1759241" y="1547479"/>
            <a:ext cx="622168" cy="622168"/>
          </a:xfrm>
          <a:prstGeom prst="plus">
            <a:avLst>
              <a:gd name="adj" fmla="val 36980"/>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p:cNvPicPr>
            <a:picLocks noGrp="1" noChangeAspect="1"/>
          </p:cNvPicPr>
          <p:nvPr>
            <p:ph type="pic" sz="quarter" idx="10"/>
          </p:nvPr>
        </p:nvPicPr>
        <p:blipFill>
          <a:blip r:embed="rId2"/>
          <a:srcRect l="519" r="519"/>
          <a:stretch>
            <a:fillRect/>
          </a:stretch>
        </p:blipFill>
        <p:spPr/>
      </p:pic>
      <p:sp>
        <p:nvSpPr>
          <p:cNvPr id="27" name="Rectangle 26"/>
          <p:cNvSpPr/>
          <p:nvPr/>
        </p:nvSpPr>
        <p:spPr>
          <a:xfrm>
            <a:off x="2892615" y="1581352"/>
            <a:ext cx="3695307" cy="3695307"/>
          </a:xfrm>
          <a:prstGeom prst="rect">
            <a:avLst/>
          </a:prstGeom>
          <a:noFill/>
          <a:ln w="1016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031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189" y="1043189"/>
            <a:ext cx="9633397" cy="5061397"/>
          </a:xfrm>
        </p:spPr>
        <p:txBody>
          <a:bodyPr>
            <a:normAutofit/>
          </a:bodyPr>
          <a:lstStyle/>
          <a:p>
            <a:pPr algn="ctr"/>
            <a:r>
              <a:rPr lang="en-US" sz="8000" dirty="0" err="1">
                <a:latin typeface="Montserrat Semi Bold" panose="00000700000000000000" pitchFamily="2" charset="0"/>
              </a:rPr>
              <a:t>Chuẩn</a:t>
            </a:r>
            <a:r>
              <a:rPr lang="en-US" sz="8000" dirty="0">
                <a:latin typeface="Montserrat Semi Bold" panose="00000700000000000000" pitchFamily="2" charset="0"/>
              </a:rPr>
              <a:t> IEEE 802.11 </a:t>
            </a:r>
            <a:br>
              <a:rPr lang="en-US" sz="8000">
                <a:latin typeface="Montserrat Semi Bold" panose="00000700000000000000" pitchFamily="2" charset="0"/>
              </a:rPr>
            </a:br>
            <a:r>
              <a:rPr lang="en-US" sz="8000">
                <a:latin typeface="Montserrat Semi Bold" panose="00000700000000000000" pitchFamily="2" charset="0"/>
              </a:rPr>
              <a:t>???</a:t>
            </a:r>
            <a:endParaRPr lang="en-US" sz="8000" dirty="0">
              <a:latin typeface="Montserrat Semi Bold" panose="00000700000000000000" pitchFamily="2" charset="0"/>
            </a:endParaRPr>
          </a:p>
        </p:txBody>
      </p:sp>
    </p:spTree>
    <p:extLst>
      <p:ext uri="{BB962C8B-B14F-4D97-AF65-F5344CB8AC3E}">
        <p14:creationId xmlns:p14="http://schemas.microsoft.com/office/powerpoint/2010/main" val="5064721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1756</TotalTime>
  <Words>4244</Words>
  <Application>Microsoft Office PowerPoint</Application>
  <PresentationFormat>Widescreen</PresentationFormat>
  <Paragraphs>486</Paragraphs>
  <Slides>65</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Arial</vt:lpstr>
      <vt:lpstr>Calibri</vt:lpstr>
      <vt:lpstr>Calibri Light</vt:lpstr>
      <vt:lpstr>Cambria Math</vt:lpstr>
      <vt:lpstr>Consolas</vt:lpstr>
      <vt:lpstr>Montserrat Semi Bold</vt:lpstr>
      <vt:lpstr>Myriad Set Pro</vt:lpstr>
      <vt:lpstr>Nexa Bold</vt:lpstr>
      <vt:lpstr>Roboto</vt:lpstr>
      <vt:lpstr>Roboto Medium</vt:lpstr>
      <vt:lpstr>Roboto Thin</vt:lpstr>
      <vt:lpstr>Wingdings</vt:lpstr>
      <vt:lpstr>Office Theme</vt:lpstr>
      <vt:lpstr>PowerPoint Presentation</vt:lpstr>
      <vt:lpstr>PowerPoint Presentation</vt:lpstr>
      <vt:lpstr>PowerPoint Presentation</vt:lpstr>
      <vt:lpstr>Thử tưởng tượng</vt:lpstr>
      <vt:lpstr>PowerPoint Presentation</vt:lpstr>
      <vt:lpstr>PowerPoint Presentation</vt:lpstr>
      <vt:lpstr>PowerPoint Presentation</vt:lpstr>
      <vt:lpstr>PowerPoint Presentation</vt:lpstr>
      <vt:lpstr>Chuẩn IEEE 802.11  ???</vt:lpstr>
      <vt:lpstr>CÁC MÔ HÌNH</vt:lpstr>
      <vt:lpstr>Giao thức và kỹ thuật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Bagus Budiyanto</dc:creator>
  <cp:lastModifiedBy>Thinh Hoang</cp:lastModifiedBy>
  <cp:revision>232</cp:revision>
  <dcterms:created xsi:type="dcterms:W3CDTF">2016-02-29T05:08:03Z</dcterms:created>
  <dcterms:modified xsi:type="dcterms:W3CDTF">2016-04-15T04:31:33Z</dcterms:modified>
</cp:coreProperties>
</file>